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charts/chart6.xml" ContentType="application/vnd.openxmlformats-officedocument.drawingml.chart+xml"/>
  <Override PartName="/ppt/theme/themeOverride5.xml" ContentType="application/vnd.openxmlformats-officedocument.themeOverride+xml"/>
  <Override PartName="/ppt/charts/chart7.xml" ContentType="application/vnd.openxmlformats-officedocument.drawingml.chart+xml"/>
  <Override PartName="/ppt/theme/themeOverride6.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charts/chart9.xml" ContentType="application/vnd.openxmlformats-officedocument.drawingml.chart+xml"/>
  <Override PartName="/ppt/theme/themeOverride8.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12" r:id="rId4"/>
  </p:sldMasterIdLst>
  <p:sldIdLst>
    <p:sldId id="257" r:id="rId5"/>
    <p:sldId id="259" r:id="rId6"/>
    <p:sldId id="260" r:id="rId7"/>
    <p:sldId id="261" r:id="rId8"/>
    <p:sldId id="262" r:id="rId9"/>
    <p:sldId id="264" r:id="rId10"/>
    <p:sldId id="263" r:id="rId11"/>
    <p:sldId id="275" r:id="rId12"/>
    <p:sldId id="288" r:id="rId13"/>
    <p:sldId id="294" r:id="rId14"/>
    <p:sldId id="265" r:id="rId15"/>
    <p:sldId id="289" r:id="rId16"/>
    <p:sldId id="266" r:id="rId17"/>
    <p:sldId id="273" r:id="rId18"/>
    <p:sldId id="283" r:id="rId19"/>
    <p:sldId id="274" r:id="rId20"/>
    <p:sldId id="281" r:id="rId21"/>
    <p:sldId id="285" r:id="rId22"/>
    <p:sldId id="286" r:id="rId23"/>
    <p:sldId id="276" r:id="rId24"/>
    <p:sldId id="277" r:id="rId25"/>
    <p:sldId id="303" r:id="rId26"/>
    <p:sldId id="279" r:id="rId27"/>
    <p:sldId id="280" r:id="rId28"/>
    <p:sldId id="305" r:id="rId29"/>
    <p:sldId id="301" r:id="rId30"/>
    <p:sldId id="290" r:id="rId31"/>
    <p:sldId id="291" r:id="rId32"/>
    <p:sldId id="292" r:id="rId33"/>
    <p:sldId id="295" r:id="rId34"/>
    <p:sldId id="268" r:id="rId35"/>
    <p:sldId id="296" r:id="rId36"/>
    <p:sldId id="269" r:id="rId37"/>
    <p:sldId id="271" r:id="rId38"/>
    <p:sldId id="293" r:id="rId39"/>
    <p:sldId id="287" r:id="rId40"/>
    <p:sldId id="306" r:id="rId41"/>
    <p:sldId id="297" r:id="rId42"/>
    <p:sldId id="307" r:id="rId43"/>
    <p:sldId id="25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9" autoAdjust="0"/>
  </p:normalViewPr>
  <p:slideViewPr>
    <p:cSldViewPr snapToGrid="0">
      <p:cViewPr varScale="1">
        <p:scale>
          <a:sx n="114" d="100"/>
          <a:sy n="114" d="100"/>
        </p:scale>
        <p:origin x="474" y="102"/>
      </p:cViewPr>
      <p:guideLst/>
    </p:cSldViewPr>
  </p:slideViewPr>
  <p:notesTextViewPr>
    <p:cViewPr>
      <p:scale>
        <a:sx n="1" d="1"/>
        <a:sy n="1" d="1"/>
      </p:scale>
      <p:origin x="0" y="0"/>
    </p:cViewPr>
  </p:notesTextViewPr>
  <p:sorterViewPr>
    <p:cViewPr>
      <p:scale>
        <a:sx n="100" d="100"/>
        <a:sy n="100" d="100"/>
      </p:scale>
      <p:origin x="0" y="-6053"/>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oleObject" Target="file:///C:\Users\KN\Downloads\Data%20VN.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7.xml"/></Relationships>
</file>

<file path=ppt/charts/_rels/chart9.xml.rels><?xml version="1.0" encoding="UTF-8" standalone="yes"?>
<Relationships xmlns="http://schemas.openxmlformats.org/package/2006/relationships"><Relationship Id="rId2" Type="http://schemas.openxmlformats.org/officeDocument/2006/relationships/oleObject" Target="../embeddings/oleObject7.bin"/><Relationship Id="rId1" Type="http://schemas.openxmlformats.org/officeDocument/2006/relationships/themeOverride" Target="../theme/themeOverrid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Sheet3!$C$1</c:f>
              <c:strCache>
                <c:ptCount val="1"/>
                <c:pt idx="0">
                  <c:v>Số ca mới (trục phải)</c:v>
                </c:pt>
              </c:strCache>
            </c:strRef>
          </c:tx>
          <c:spPr>
            <a:solidFill>
              <a:schemeClr val="accent1"/>
            </a:solidFill>
            <a:ln>
              <a:noFill/>
            </a:ln>
            <a:effectLst/>
          </c:spPr>
          <c:invertIfNegative val="0"/>
          <c:cat>
            <c:multiLvlStrRef>
              <c:f>Sheet3!$A$2:$B$63</c:f>
              <c:multiLvlStrCache>
                <c:ptCount val="62"/>
                <c:lvl>
                  <c:pt idx="0">
                    <c:v>1/23/2020</c:v>
                  </c:pt>
                  <c:pt idx="1">
                    <c:v>1/24/2020</c:v>
                  </c:pt>
                  <c:pt idx="2">
                    <c:v>1/25/2020</c:v>
                  </c:pt>
                  <c:pt idx="3">
                    <c:v>1/26/2020</c:v>
                  </c:pt>
                  <c:pt idx="4">
                    <c:v>1/27/2020</c:v>
                  </c:pt>
                  <c:pt idx="5">
                    <c:v>1/28/2020</c:v>
                  </c:pt>
                  <c:pt idx="6">
                    <c:v>1/29/2020</c:v>
                  </c:pt>
                  <c:pt idx="7">
                    <c:v>1/30/2020</c:v>
                  </c:pt>
                  <c:pt idx="8">
                    <c:v>1/31/2020</c:v>
                  </c:pt>
                  <c:pt idx="9">
                    <c:v>2/1/2020</c:v>
                  </c:pt>
                  <c:pt idx="10">
                    <c:v>2/2/2020</c:v>
                  </c:pt>
                  <c:pt idx="11">
                    <c:v>2/3/2020</c:v>
                  </c:pt>
                  <c:pt idx="12">
                    <c:v>2/4/2020</c:v>
                  </c:pt>
                  <c:pt idx="13">
                    <c:v>2/5/2020</c:v>
                  </c:pt>
                  <c:pt idx="14">
                    <c:v>2/6/2020</c:v>
                  </c:pt>
                  <c:pt idx="15">
                    <c:v>2/7/2020</c:v>
                  </c:pt>
                  <c:pt idx="16">
                    <c:v>2/8/2020</c:v>
                  </c:pt>
                  <c:pt idx="17">
                    <c:v>2/9/2020</c:v>
                  </c:pt>
                  <c:pt idx="18">
                    <c:v>2/10/2020</c:v>
                  </c:pt>
                  <c:pt idx="19">
                    <c:v>2/11/2020</c:v>
                  </c:pt>
                  <c:pt idx="20">
                    <c:v>2/12/2020</c:v>
                  </c:pt>
                  <c:pt idx="21">
                    <c:v>2/13/2020</c:v>
                  </c:pt>
                  <c:pt idx="22">
                    <c:v>2/14/2020</c:v>
                  </c:pt>
                  <c:pt idx="23">
                    <c:v>2/15/2020</c:v>
                  </c:pt>
                  <c:pt idx="24">
                    <c:v>2/16/2020</c:v>
                  </c:pt>
                  <c:pt idx="25">
                    <c:v>2/17/2020</c:v>
                  </c:pt>
                  <c:pt idx="26">
                    <c:v>2/18/2020</c:v>
                  </c:pt>
                  <c:pt idx="27">
                    <c:v>2/19/2020</c:v>
                  </c:pt>
                  <c:pt idx="28">
                    <c:v>2/20/2020</c:v>
                  </c:pt>
                  <c:pt idx="29">
                    <c:v>2/21/2020</c:v>
                  </c:pt>
                  <c:pt idx="30">
                    <c:v>2/22/2020</c:v>
                  </c:pt>
                  <c:pt idx="31">
                    <c:v>2/23/2020</c:v>
                  </c:pt>
                  <c:pt idx="32">
                    <c:v>2/24/2020</c:v>
                  </c:pt>
                  <c:pt idx="33">
                    <c:v>2/25/2020</c:v>
                  </c:pt>
                  <c:pt idx="34">
                    <c:v>2/26/2020</c:v>
                  </c:pt>
                  <c:pt idx="35">
                    <c:v>2/27/2020</c:v>
                  </c:pt>
                  <c:pt idx="36">
                    <c:v>2/28/2020</c:v>
                  </c:pt>
                  <c:pt idx="37">
                    <c:v>2/29/2020</c:v>
                  </c:pt>
                  <c:pt idx="38">
                    <c:v>3/1/2020</c:v>
                  </c:pt>
                  <c:pt idx="39">
                    <c:v>3/2/2020</c:v>
                  </c:pt>
                  <c:pt idx="40">
                    <c:v>3/7/2020</c:v>
                  </c:pt>
                  <c:pt idx="41">
                    <c:v>3/8/2020</c:v>
                  </c:pt>
                  <c:pt idx="42">
                    <c:v>3/9/2020</c:v>
                  </c:pt>
                  <c:pt idx="43">
                    <c:v>3/10/2020</c:v>
                  </c:pt>
                  <c:pt idx="44">
                    <c:v>3/11/2020</c:v>
                  </c:pt>
                  <c:pt idx="45">
                    <c:v>3/12/2020</c:v>
                  </c:pt>
                  <c:pt idx="46">
                    <c:v>3/13/2020</c:v>
                  </c:pt>
                  <c:pt idx="47">
                    <c:v>3/14/2020</c:v>
                  </c:pt>
                  <c:pt idx="48">
                    <c:v>3/15/2020</c:v>
                  </c:pt>
                  <c:pt idx="49">
                    <c:v>3/16/2020</c:v>
                  </c:pt>
                  <c:pt idx="50">
                    <c:v>3/17/2020</c:v>
                  </c:pt>
                  <c:pt idx="51">
                    <c:v>3/18/2020</c:v>
                  </c:pt>
                  <c:pt idx="52">
                    <c:v>3/19/2020</c:v>
                  </c:pt>
                  <c:pt idx="53">
                    <c:v>3/20/2020</c:v>
                  </c:pt>
                  <c:pt idx="54">
                    <c:v>3/21/2020</c:v>
                  </c:pt>
                  <c:pt idx="55">
                    <c:v>3/22/2020</c:v>
                  </c:pt>
                  <c:pt idx="56">
                    <c:v>3/23/2020</c:v>
                  </c:pt>
                  <c:pt idx="57">
                    <c:v>3/24/2020</c:v>
                  </c:pt>
                  <c:pt idx="58">
                    <c:v>3/25/2020</c:v>
                  </c:pt>
                  <c:pt idx="59">
                    <c:v>3/26/2020</c:v>
                  </c:pt>
                  <c:pt idx="60">
                    <c:v>3/27/2020</c:v>
                  </c:pt>
                  <c:pt idx="61">
                    <c:v>3/28/2020</c:v>
                  </c:pt>
                </c:lvl>
                <c:lvl>
                  <c:pt idx="39">
                    <c:v>Giai đoạn 2</c:v>
                  </c:pt>
                  <c:pt idx="55">
                    <c:v>Giai đoạn 3</c:v>
                  </c:pt>
                </c:lvl>
              </c:multiLvlStrCache>
            </c:multiLvlStrRef>
          </c:cat>
          <c:val>
            <c:numRef>
              <c:f>Sheet3!$C$2:$C$63</c:f>
              <c:numCache>
                <c:formatCode>General</c:formatCode>
                <c:ptCount val="62"/>
                <c:pt idx="0">
                  <c:v>2</c:v>
                </c:pt>
                <c:pt idx="1">
                  <c:v>0</c:v>
                </c:pt>
                <c:pt idx="2">
                  <c:v>0</c:v>
                </c:pt>
                <c:pt idx="3">
                  <c:v>0</c:v>
                </c:pt>
                <c:pt idx="4">
                  <c:v>0</c:v>
                </c:pt>
                <c:pt idx="5">
                  <c:v>0</c:v>
                </c:pt>
                <c:pt idx="6">
                  <c:v>0</c:v>
                </c:pt>
                <c:pt idx="7">
                  <c:v>3</c:v>
                </c:pt>
                <c:pt idx="8">
                  <c:v>0</c:v>
                </c:pt>
                <c:pt idx="9">
                  <c:v>2</c:v>
                </c:pt>
                <c:pt idx="10">
                  <c:v>1</c:v>
                </c:pt>
                <c:pt idx="11">
                  <c:v>1</c:v>
                </c:pt>
                <c:pt idx="12">
                  <c:v>1</c:v>
                </c:pt>
                <c:pt idx="13">
                  <c:v>0</c:v>
                </c:pt>
                <c:pt idx="14">
                  <c:v>2</c:v>
                </c:pt>
                <c:pt idx="15">
                  <c:v>1</c:v>
                </c:pt>
                <c:pt idx="16">
                  <c:v>1</c:v>
                </c:pt>
                <c:pt idx="17">
                  <c:v>0</c:v>
                </c:pt>
                <c:pt idx="18">
                  <c:v>1</c:v>
                </c:pt>
                <c:pt idx="19">
                  <c:v>0</c:v>
                </c:pt>
                <c:pt idx="20">
                  <c:v>1</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1</c:v>
                </c:pt>
                <c:pt idx="40">
                  <c:v>4</c:v>
                </c:pt>
                <c:pt idx="41">
                  <c:v>9</c:v>
                </c:pt>
                <c:pt idx="42">
                  <c:v>1</c:v>
                </c:pt>
                <c:pt idx="43">
                  <c:v>4</c:v>
                </c:pt>
                <c:pt idx="44">
                  <c:v>4</c:v>
                </c:pt>
                <c:pt idx="45">
                  <c:v>5</c:v>
                </c:pt>
                <c:pt idx="46">
                  <c:v>5</c:v>
                </c:pt>
                <c:pt idx="47">
                  <c:v>4</c:v>
                </c:pt>
                <c:pt idx="48">
                  <c:v>4</c:v>
                </c:pt>
                <c:pt idx="49">
                  <c:v>4</c:v>
                </c:pt>
                <c:pt idx="50">
                  <c:v>0</c:v>
                </c:pt>
                <c:pt idx="51">
                  <c:v>15</c:v>
                </c:pt>
                <c:pt idx="52">
                  <c:v>9</c:v>
                </c:pt>
                <c:pt idx="53">
                  <c:v>2</c:v>
                </c:pt>
                <c:pt idx="54">
                  <c:v>7</c:v>
                </c:pt>
                <c:pt idx="55">
                  <c:v>24</c:v>
                </c:pt>
                <c:pt idx="56">
                  <c:v>5</c:v>
                </c:pt>
                <c:pt idx="57">
                  <c:v>11</c:v>
                </c:pt>
                <c:pt idx="58">
                  <c:v>14</c:v>
                </c:pt>
                <c:pt idx="59">
                  <c:v>5</c:v>
                </c:pt>
                <c:pt idx="60">
                  <c:v>10</c:v>
                </c:pt>
                <c:pt idx="61">
                  <c:v>6</c:v>
                </c:pt>
              </c:numCache>
            </c:numRef>
          </c:val>
          <c:extLst>
            <c:ext xmlns:c16="http://schemas.microsoft.com/office/drawing/2014/chart" uri="{C3380CC4-5D6E-409C-BE32-E72D297353CC}">
              <c16:uniqueId val="{00000000-F415-4A57-925B-61AD1C57F29F}"/>
            </c:ext>
          </c:extLst>
        </c:ser>
        <c:dLbls>
          <c:showLegendKey val="0"/>
          <c:showVal val="0"/>
          <c:showCatName val="0"/>
          <c:showSerName val="0"/>
          <c:showPercent val="0"/>
          <c:showBubbleSize val="0"/>
        </c:dLbls>
        <c:gapWidth val="150"/>
        <c:axId val="1091846992"/>
        <c:axId val="1139895968"/>
      </c:barChart>
      <c:lineChart>
        <c:grouping val="standard"/>
        <c:varyColors val="0"/>
        <c:ser>
          <c:idx val="1"/>
          <c:order val="1"/>
          <c:tx>
            <c:strRef>
              <c:f>Sheet3!$D$1</c:f>
              <c:strCache>
                <c:ptCount val="1"/>
                <c:pt idx="0">
                  <c:v>Số ca cộng dồn</c:v>
                </c:pt>
              </c:strCache>
            </c:strRef>
          </c:tx>
          <c:spPr>
            <a:ln w="28575" cap="rnd">
              <a:solidFill>
                <a:schemeClr val="accent2"/>
              </a:solidFill>
              <a:round/>
            </a:ln>
            <a:effectLst/>
          </c:spPr>
          <c:marker>
            <c:symbol val="none"/>
          </c:marker>
          <c:cat>
            <c:multiLvlStrRef>
              <c:f>Sheet3!$A$2:$B$63</c:f>
              <c:multiLvlStrCache>
                <c:ptCount val="62"/>
                <c:lvl>
                  <c:pt idx="0">
                    <c:v>1/23/2020</c:v>
                  </c:pt>
                  <c:pt idx="1">
                    <c:v>1/24/2020</c:v>
                  </c:pt>
                  <c:pt idx="2">
                    <c:v>1/25/2020</c:v>
                  </c:pt>
                  <c:pt idx="3">
                    <c:v>1/26/2020</c:v>
                  </c:pt>
                  <c:pt idx="4">
                    <c:v>1/27/2020</c:v>
                  </c:pt>
                  <c:pt idx="5">
                    <c:v>1/28/2020</c:v>
                  </c:pt>
                  <c:pt idx="6">
                    <c:v>1/29/2020</c:v>
                  </c:pt>
                  <c:pt idx="7">
                    <c:v>1/30/2020</c:v>
                  </c:pt>
                  <c:pt idx="8">
                    <c:v>1/31/2020</c:v>
                  </c:pt>
                  <c:pt idx="9">
                    <c:v>2/1/2020</c:v>
                  </c:pt>
                  <c:pt idx="10">
                    <c:v>2/2/2020</c:v>
                  </c:pt>
                  <c:pt idx="11">
                    <c:v>2/3/2020</c:v>
                  </c:pt>
                  <c:pt idx="12">
                    <c:v>2/4/2020</c:v>
                  </c:pt>
                  <c:pt idx="13">
                    <c:v>2/5/2020</c:v>
                  </c:pt>
                  <c:pt idx="14">
                    <c:v>2/6/2020</c:v>
                  </c:pt>
                  <c:pt idx="15">
                    <c:v>2/7/2020</c:v>
                  </c:pt>
                  <c:pt idx="16">
                    <c:v>2/8/2020</c:v>
                  </c:pt>
                  <c:pt idx="17">
                    <c:v>2/9/2020</c:v>
                  </c:pt>
                  <c:pt idx="18">
                    <c:v>2/10/2020</c:v>
                  </c:pt>
                  <c:pt idx="19">
                    <c:v>2/11/2020</c:v>
                  </c:pt>
                  <c:pt idx="20">
                    <c:v>2/12/2020</c:v>
                  </c:pt>
                  <c:pt idx="21">
                    <c:v>2/13/2020</c:v>
                  </c:pt>
                  <c:pt idx="22">
                    <c:v>2/14/2020</c:v>
                  </c:pt>
                  <c:pt idx="23">
                    <c:v>2/15/2020</c:v>
                  </c:pt>
                  <c:pt idx="24">
                    <c:v>2/16/2020</c:v>
                  </c:pt>
                  <c:pt idx="25">
                    <c:v>2/17/2020</c:v>
                  </c:pt>
                  <c:pt idx="26">
                    <c:v>2/18/2020</c:v>
                  </c:pt>
                  <c:pt idx="27">
                    <c:v>2/19/2020</c:v>
                  </c:pt>
                  <c:pt idx="28">
                    <c:v>2/20/2020</c:v>
                  </c:pt>
                  <c:pt idx="29">
                    <c:v>2/21/2020</c:v>
                  </c:pt>
                  <c:pt idx="30">
                    <c:v>2/22/2020</c:v>
                  </c:pt>
                  <c:pt idx="31">
                    <c:v>2/23/2020</c:v>
                  </c:pt>
                  <c:pt idx="32">
                    <c:v>2/24/2020</c:v>
                  </c:pt>
                  <c:pt idx="33">
                    <c:v>2/25/2020</c:v>
                  </c:pt>
                  <c:pt idx="34">
                    <c:v>2/26/2020</c:v>
                  </c:pt>
                  <c:pt idx="35">
                    <c:v>2/27/2020</c:v>
                  </c:pt>
                  <c:pt idx="36">
                    <c:v>2/28/2020</c:v>
                  </c:pt>
                  <c:pt idx="37">
                    <c:v>2/29/2020</c:v>
                  </c:pt>
                  <c:pt idx="38">
                    <c:v>3/1/2020</c:v>
                  </c:pt>
                  <c:pt idx="39">
                    <c:v>3/2/2020</c:v>
                  </c:pt>
                  <c:pt idx="40">
                    <c:v>3/7/2020</c:v>
                  </c:pt>
                  <c:pt idx="41">
                    <c:v>3/8/2020</c:v>
                  </c:pt>
                  <c:pt idx="42">
                    <c:v>3/9/2020</c:v>
                  </c:pt>
                  <c:pt idx="43">
                    <c:v>3/10/2020</c:v>
                  </c:pt>
                  <c:pt idx="44">
                    <c:v>3/11/2020</c:v>
                  </c:pt>
                  <c:pt idx="45">
                    <c:v>3/12/2020</c:v>
                  </c:pt>
                  <c:pt idx="46">
                    <c:v>3/13/2020</c:v>
                  </c:pt>
                  <c:pt idx="47">
                    <c:v>3/14/2020</c:v>
                  </c:pt>
                  <c:pt idx="48">
                    <c:v>3/15/2020</c:v>
                  </c:pt>
                  <c:pt idx="49">
                    <c:v>3/16/2020</c:v>
                  </c:pt>
                  <c:pt idx="50">
                    <c:v>3/17/2020</c:v>
                  </c:pt>
                  <c:pt idx="51">
                    <c:v>3/18/2020</c:v>
                  </c:pt>
                  <c:pt idx="52">
                    <c:v>3/19/2020</c:v>
                  </c:pt>
                  <c:pt idx="53">
                    <c:v>3/20/2020</c:v>
                  </c:pt>
                  <c:pt idx="54">
                    <c:v>3/21/2020</c:v>
                  </c:pt>
                  <c:pt idx="55">
                    <c:v>3/22/2020</c:v>
                  </c:pt>
                  <c:pt idx="56">
                    <c:v>3/23/2020</c:v>
                  </c:pt>
                  <c:pt idx="57">
                    <c:v>3/24/2020</c:v>
                  </c:pt>
                  <c:pt idx="58">
                    <c:v>3/25/2020</c:v>
                  </c:pt>
                  <c:pt idx="59">
                    <c:v>3/26/2020</c:v>
                  </c:pt>
                  <c:pt idx="60">
                    <c:v>3/27/2020</c:v>
                  </c:pt>
                  <c:pt idx="61">
                    <c:v>3/28/2020</c:v>
                  </c:pt>
                </c:lvl>
                <c:lvl>
                  <c:pt idx="39">
                    <c:v>Giai đoạn 2</c:v>
                  </c:pt>
                  <c:pt idx="55">
                    <c:v>Giai đoạn 3</c:v>
                  </c:pt>
                </c:lvl>
              </c:multiLvlStrCache>
            </c:multiLvlStrRef>
          </c:cat>
          <c:val>
            <c:numRef>
              <c:f>Sheet3!$D$2:$D$63</c:f>
              <c:numCache>
                <c:formatCode>General</c:formatCode>
                <c:ptCount val="62"/>
                <c:pt idx="0">
                  <c:v>2</c:v>
                </c:pt>
                <c:pt idx="1">
                  <c:v>2</c:v>
                </c:pt>
                <c:pt idx="2">
                  <c:v>2</c:v>
                </c:pt>
                <c:pt idx="3">
                  <c:v>2</c:v>
                </c:pt>
                <c:pt idx="4">
                  <c:v>2</c:v>
                </c:pt>
                <c:pt idx="5">
                  <c:v>2</c:v>
                </c:pt>
                <c:pt idx="6">
                  <c:v>2</c:v>
                </c:pt>
                <c:pt idx="7">
                  <c:v>5</c:v>
                </c:pt>
                <c:pt idx="8">
                  <c:v>5</c:v>
                </c:pt>
                <c:pt idx="9">
                  <c:v>7</c:v>
                </c:pt>
                <c:pt idx="10">
                  <c:v>8</c:v>
                </c:pt>
                <c:pt idx="11">
                  <c:v>9</c:v>
                </c:pt>
                <c:pt idx="12">
                  <c:v>10</c:v>
                </c:pt>
                <c:pt idx="13">
                  <c:v>10</c:v>
                </c:pt>
                <c:pt idx="14">
                  <c:v>12</c:v>
                </c:pt>
                <c:pt idx="15">
                  <c:v>13</c:v>
                </c:pt>
                <c:pt idx="16">
                  <c:v>14</c:v>
                </c:pt>
                <c:pt idx="17">
                  <c:v>14</c:v>
                </c:pt>
                <c:pt idx="18">
                  <c:v>15</c:v>
                </c:pt>
                <c:pt idx="19">
                  <c:v>15</c:v>
                </c:pt>
                <c:pt idx="20">
                  <c:v>16</c:v>
                </c:pt>
                <c:pt idx="21">
                  <c:v>16</c:v>
                </c:pt>
                <c:pt idx="22">
                  <c:v>16</c:v>
                </c:pt>
                <c:pt idx="23">
                  <c:v>16</c:v>
                </c:pt>
                <c:pt idx="24">
                  <c:v>16</c:v>
                </c:pt>
                <c:pt idx="25">
                  <c:v>16</c:v>
                </c:pt>
                <c:pt idx="26">
                  <c:v>16</c:v>
                </c:pt>
                <c:pt idx="27">
                  <c:v>16</c:v>
                </c:pt>
                <c:pt idx="28">
                  <c:v>16</c:v>
                </c:pt>
                <c:pt idx="29">
                  <c:v>16</c:v>
                </c:pt>
                <c:pt idx="30">
                  <c:v>16</c:v>
                </c:pt>
                <c:pt idx="31">
                  <c:v>16</c:v>
                </c:pt>
                <c:pt idx="32">
                  <c:v>16</c:v>
                </c:pt>
                <c:pt idx="33">
                  <c:v>16</c:v>
                </c:pt>
                <c:pt idx="34">
                  <c:v>16</c:v>
                </c:pt>
                <c:pt idx="35">
                  <c:v>16</c:v>
                </c:pt>
                <c:pt idx="36">
                  <c:v>16</c:v>
                </c:pt>
                <c:pt idx="37">
                  <c:v>16</c:v>
                </c:pt>
                <c:pt idx="38">
                  <c:v>16</c:v>
                </c:pt>
                <c:pt idx="39">
                  <c:v>17</c:v>
                </c:pt>
                <c:pt idx="40">
                  <c:v>21</c:v>
                </c:pt>
                <c:pt idx="41">
                  <c:v>30</c:v>
                </c:pt>
                <c:pt idx="42">
                  <c:v>31</c:v>
                </c:pt>
                <c:pt idx="43">
                  <c:v>35</c:v>
                </c:pt>
                <c:pt idx="44">
                  <c:v>39</c:v>
                </c:pt>
                <c:pt idx="45">
                  <c:v>44</c:v>
                </c:pt>
                <c:pt idx="46">
                  <c:v>49</c:v>
                </c:pt>
                <c:pt idx="47">
                  <c:v>53</c:v>
                </c:pt>
                <c:pt idx="48">
                  <c:v>57</c:v>
                </c:pt>
                <c:pt idx="49">
                  <c:v>61</c:v>
                </c:pt>
                <c:pt idx="50">
                  <c:v>61</c:v>
                </c:pt>
                <c:pt idx="51">
                  <c:v>76</c:v>
                </c:pt>
                <c:pt idx="52">
                  <c:v>85</c:v>
                </c:pt>
                <c:pt idx="53">
                  <c:v>87</c:v>
                </c:pt>
                <c:pt idx="54">
                  <c:v>94</c:v>
                </c:pt>
                <c:pt idx="55">
                  <c:v>118</c:v>
                </c:pt>
                <c:pt idx="56">
                  <c:v>123</c:v>
                </c:pt>
                <c:pt idx="57">
                  <c:v>134</c:v>
                </c:pt>
                <c:pt idx="58">
                  <c:v>148</c:v>
                </c:pt>
                <c:pt idx="59">
                  <c:v>153</c:v>
                </c:pt>
                <c:pt idx="60">
                  <c:v>163</c:v>
                </c:pt>
                <c:pt idx="61">
                  <c:v>169</c:v>
                </c:pt>
              </c:numCache>
            </c:numRef>
          </c:val>
          <c:smooth val="0"/>
          <c:extLst>
            <c:ext xmlns:c16="http://schemas.microsoft.com/office/drawing/2014/chart" uri="{C3380CC4-5D6E-409C-BE32-E72D297353CC}">
              <c16:uniqueId val="{00000001-F415-4A57-925B-61AD1C57F29F}"/>
            </c:ext>
          </c:extLst>
        </c:ser>
        <c:dLbls>
          <c:showLegendKey val="0"/>
          <c:showVal val="0"/>
          <c:showCatName val="0"/>
          <c:showSerName val="0"/>
          <c:showPercent val="0"/>
          <c:showBubbleSize val="0"/>
        </c:dLbls>
        <c:marker val="1"/>
        <c:smooth val="0"/>
        <c:axId val="185134848"/>
        <c:axId val="2046513120"/>
      </c:lineChart>
      <c:catAx>
        <c:axId val="1851348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46513120"/>
        <c:crosses val="autoZero"/>
        <c:auto val="1"/>
        <c:lblAlgn val="ctr"/>
        <c:lblOffset val="100"/>
        <c:noMultiLvlLbl val="0"/>
      </c:catAx>
      <c:valAx>
        <c:axId val="2046513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134848"/>
        <c:crosses val="autoZero"/>
        <c:crossBetween val="between"/>
      </c:valAx>
      <c:valAx>
        <c:axId val="1139895968"/>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91846992"/>
        <c:crosses val="max"/>
        <c:crossBetween val="between"/>
      </c:valAx>
      <c:catAx>
        <c:axId val="1091846992"/>
        <c:scaling>
          <c:orientation val="minMax"/>
        </c:scaling>
        <c:delete val="1"/>
        <c:axPos val="b"/>
        <c:numFmt formatCode="General" sourceLinked="1"/>
        <c:majorTickMark val="out"/>
        <c:minorTickMark val="none"/>
        <c:tickLblPos val="nextTo"/>
        <c:crossAx val="113989596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Sheet3!$C$1</c:f>
              <c:strCache>
                <c:ptCount val="1"/>
                <c:pt idx="0">
                  <c:v>Số ca mới (trục phải)</c:v>
                </c:pt>
              </c:strCache>
            </c:strRef>
          </c:tx>
          <c:spPr>
            <a:solidFill>
              <a:schemeClr val="accent1"/>
            </a:solidFill>
            <a:ln>
              <a:noFill/>
            </a:ln>
            <a:effectLst/>
          </c:spPr>
          <c:invertIfNegative val="0"/>
          <c:cat>
            <c:multiLvlStrRef>
              <c:f>Sheet3!$A$41:$B$63</c:f>
              <c:multiLvlStrCache>
                <c:ptCount val="23"/>
                <c:lvl>
                  <c:pt idx="0">
                    <c:v>3/2/2020</c:v>
                  </c:pt>
                  <c:pt idx="1">
                    <c:v>3/7/2020</c:v>
                  </c:pt>
                  <c:pt idx="2">
                    <c:v>3/8/2020</c:v>
                  </c:pt>
                  <c:pt idx="3">
                    <c:v>3/9/2020</c:v>
                  </c:pt>
                  <c:pt idx="4">
                    <c:v>3/10/2020</c:v>
                  </c:pt>
                  <c:pt idx="5">
                    <c:v>3/11/2020</c:v>
                  </c:pt>
                  <c:pt idx="6">
                    <c:v>3/12/2020</c:v>
                  </c:pt>
                  <c:pt idx="7">
                    <c:v>3/13/2020</c:v>
                  </c:pt>
                  <c:pt idx="8">
                    <c:v>3/14/2020</c:v>
                  </c:pt>
                  <c:pt idx="9">
                    <c:v>3/15/2020</c:v>
                  </c:pt>
                  <c:pt idx="10">
                    <c:v>3/16/2020</c:v>
                  </c:pt>
                  <c:pt idx="11">
                    <c:v>3/17/2020</c:v>
                  </c:pt>
                  <c:pt idx="12">
                    <c:v>3/18/2020</c:v>
                  </c:pt>
                  <c:pt idx="13">
                    <c:v>3/19/2020</c:v>
                  </c:pt>
                  <c:pt idx="14">
                    <c:v>3/20/2020</c:v>
                  </c:pt>
                  <c:pt idx="15">
                    <c:v>3/21/2020</c:v>
                  </c:pt>
                  <c:pt idx="16">
                    <c:v>3/22/2020</c:v>
                  </c:pt>
                  <c:pt idx="17">
                    <c:v>3/23/2020</c:v>
                  </c:pt>
                  <c:pt idx="18">
                    <c:v>3/24/2020</c:v>
                  </c:pt>
                  <c:pt idx="19">
                    <c:v>3/25/2020</c:v>
                  </c:pt>
                  <c:pt idx="20">
                    <c:v>3/26/2020</c:v>
                  </c:pt>
                  <c:pt idx="21">
                    <c:v>3/27/2020</c:v>
                  </c:pt>
                  <c:pt idx="22">
                    <c:v>3/28/2020</c:v>
                  </c:pt>
                </c:lvl>
                <c:lvl>
                  <c:pt idx="0">
                    <c:v>Giai đoạn 2</c:v>
                  </c:pt>
                  <c:pt idx="16">
                    <c:v>Giai đoạn 3</c:v>
                  </c:pt>
                </c:lvl>
              </c:multiLvlStrCache>
            </c:multiLvlStrRef>
          </c:cat>
          <c:val>
            <c:numRef>
              <c:f>Sheet3!$C$41:$C$63</c:f>
              <c:numCache>
                <c:formatCode>General</c:formatCode>
                <c:ptCount val="23"/>
                <c:pt idx="0">
                  <c:v>1</c:v>
                </c:pt>
                <c:pt idx="1">
                  <c:v>4</c:v>
                </c:pt>
                <c:pt idx="2">
                  <c:v>9</c:v>
                </c:pt>
                <c:pt idx="3">
                  <c:v>1</c:v>
                </c:pt>
                <c:pt idx="4">
                  <c:v>4</c:v>
                </c:pt>
                <c:pt idx="5">
                  <c:v>4</c:v>
                </c:pt>
                <c:pt idx="6">
                  <c:v>5</c:v>
                </c:pt>
                <c:pt idx="7">
                  <c:v>5</c:v>
                </c:pt>
                <c:pt idx="8">
                  <c:v>4</c:v>
                </c:pt>
                <c:pt idx="9">
                  <c:v>4</c:v>
                </c:pt>
                <c:pt idx="10">
                  <c:v>4</c:v>
                </c:pt>
                <c:pt idx="11">
                  <c:v>0</c:v>
                </c:pt>
                <c:pt idx="12">
                  <c:v>15</c:v>
                </c:pt>
                <c:pt idx="13">
                  <c:v>9</c:v>
                </c:pt>
                <c:pt idx="14">
                  <c:v>2</c:v>
                </c:pt>
                <c:pt idx="15">
                  <c:v>7</c:v>
                </c:pt>
                <c:pt idx="16">
                  <c:v>24</c:v>
                </c:pt>
                <c:pt idx="17">
                  <c:v>5</c:v>
                </c:pt>
                <c:pt idx="18">
                  <c:v>11</c:v>
                </c:pt>
                <c:pt idx="19">
                  <c:v>14</c:v>
                </c:pt>
                <c:pt idx="20">
                  <c:v>5</c:v>
                </c:pt>
                <c:pt idx="21">
                  <c:v>10</c:v>
                </c:pt>
                <c:pt idx="22">
                  <c:v>6</c:v>
                </c:pt>
              </c:numCache>
            </c:numRef>
          </c:val>
          <c:extLst>
            <c:ext xmlns:c16="http://schemas.microsoft.com/office/drawing/2014/chart" uri="{C3380CC4-5D6E-409C-BE32-E72D297353CC}">
              <c16:uniqueId val="{00000000-2E33-4A4D-A03D-94498875DF63}"/>
            </c:ext>
          </c:extLst>
        </c:ser>
        <c:dLbls>
          <c:showLegendKey val="0"/>
          <c:showVal val="0"/>
          <c:showCatName val="0"/>
          <c:showSerName val="0"/>
          <c:showPercent val="0"/>
          <c:showBubbleSize val="0"/>
        </c:dLbls>
        <c:gapWidth val="150"/>
        <c:axId val="1091846992"/>
        <c:axId val="1139895968"/>
      </c:barChart>
      <c:lineChart>
        <c:grouping val="standard"/>
        <c:varyColors val="0"/>
        <c:ser>
          <c:idx val="1"/>
          <c:order val="1"/>
          <c:tx>
            <c:strRef>
              <c:f>Sheet3!$D$1</c:f>
              <c:strCache>
                <c:ptCount val="1"/>
                <c:pt idx="0">
                  <c:v>Số ca cộng dồn</c:v>
                </c:pt>
              </c:strCache>
            </c:strRef>
          </c:tx>
          <c:spPr>
            <a:ln w="28575" cap="rnd">
              <a:solidFill>
                <a:schemeClr val="accent2"/>
              </a:solidFill>
              <a:round/>
            </a:ln>
            <a:effectLst/>
          </c:spPr>
          <c:marker>
            <c:symbol val="none"/>
          </c:marker>
          <c:trendline>
            <c:spPr>
              <a:ln w="19050" cap="rnd">
                <a:solidFill>
                  <a:schemeClr val="accent2"/>
                </a:solidFill>
                <a:prstDash val="sysDot"/>
              </a:ln>
              <a:effectLst/>
            </c:spPr>
            <c:trendlineType val="linear"/>
            <c:intercept val="0"/>
            <c:dispRSqr val="1"/>
            <c:dispEq val="1"/>
            <c:trendlineLbl>
              <c:numFmt formatCode="General"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trendlineLbl>
          </c:trendline>
          <c:cat>
            <c:multiLvlStrRef>
              <c:f>Sheet3!$A$41:$B$63</c:f>
              <c:multiLvlStrCache>
                <c:ptCount val="23"/>
                <c:lvl>
                  <c:pt idx="0">
                    <c:v>3/2/2020</c:v>
                  </c:pt>
                  <c:pt idx="1">
                    <c:v>3/7/2020</c:v>
                  </c:pt>
                  <c:pt idx="2">
                    <c:v>3/8/2020</c:v>
                  </c:pt>
                  <c:pt idx="3">
                    <c:v>3/9/2020</c:v>
                  </c:pt>
                  <c:pt idx="4">
                    <c:v>3/10/2020</c:v>
                  </c:pt>
                  <c:pt idx="5">
                    <c:v>3/11/2020</c:v>
                  </c:pt>
                  <c:pt idx="6">
                    <c:v>3/12/2020</c:v>
                  </c:pt>
                  <c:pt idx="7">
                    <c:v>3/13/2020</c:v>
                  </c:pt>
                  <c:pt idx="8">
                    <c:v>3/14/2020</c:v>
                  </c:pt>
                  <c:pt idx="9">
                    <c:v>3/15/2020</c:v>
                  </c:pt>
                  <c:pt idx="10">
                    <c:v>3/16/2020</c:v>
                  </c:pt>
                  <c:pt idx="11">
                    <c:v>3/17/2020</c:v>
                  </c:pt>
                  <c:pt idx="12">
                    <c:v>3/18/2020</c:v>
                  </c:pt>
                  <c:pt idx="13">
                    <c:v>3/19/2020</c:v>
                  </c:pt>
                  <c:pt idx="14">
                    <c:v>3/20/2020</c:v>
                  </c:pt>
                  <c:pt idx="15">
                    <c:v>3/21/2020</c:v>
                  </c:pt>
                  <c:pt idx="16">
                    <c:v>3/22/2020</c:v>
                  </c:pt>
                  <c:pt idx="17">
                    <c:v>3/23/2020</c:v>
                  </c:pt>
                  <c:pt idx="18">
                    <c:v>3/24/2020</c:v>
                  </c:pt>
                  <c:pt idx="19">
                    <c:v>3/25/2020</c:v>
                  </c:pt>
                  <c:pt idx="20">
                    <c:v>3/26/2020</c:v>
                  </c:pt>
                  <c:pt idx="21">
                    <c:v>3/27/2020</c:v>
                  </c:pt>
                  <c:pt idx="22">
                    <c:v>3/28/2020</c:v>
                  </c:pt>
                </c:lvl>
                <c:lvl>
                  <c:pt idx="0">
                    <c:v>Giai đoạn 2</c:v>
                  </c:pt>
                  <c:pt idx="16">
                    <c:v>Giai đoạn 3</c:v>
                  </c:pt>
                </c:lvl>
              </c:multiLvlStrCache>
            </c:multiLvlStrRef>
          </c:cat>
          <c:val>
            <c:numRef>
              <c:f>Sheet3!$D$41:$D$63</c:f>
              <c:numCache>
                <c:formatCode>General</c:formatCode>
                <c:ptCount val="23"/>
                <c:pt idx="0">
                  <c:v>17</c:v>
                </c:pt>
                <c:pt idx="1">
                  <c:v>21</c:v>
                </c:pt>
                <c:pt idx="2">
                  <c:v>30</c:v>
                </c:pt>
                <c:pt idx="3">
                  <c:v>31</c:v>
                </c:pt>
                <c:pt idx="4">
                  <c:v>35</c:v>
                </c:pt>
                <c:pt idx="5">
                  <c:v>39</c:v>
                </c:pt>
                <c:pt idx="6">
                  <c:v>44</c:v>
                </c:pt>
                <c:pt idx="7">
                  <c:v>49</c:v>
                </c:pt>
                <c:pt idx="8">
                  <c:v>53</c:v>
                </c:pt>
                <c:pt idx="9">
                  <c:v>57</c:v>
                </c:pt>
                <c:pt idx="10">
                  <c:v>61</c:v>
                </c:pt>
                <c:pt idx="11">
                  <c:v>61</c:v>
                </c:pt>
                <c:pt idx="12">
                  <c:v>76</c:v>
                </c:pt>
                <c:pt idx="13">
                  <c:v>85</c:v>
                </c:pt>
                <c:pt idx="14">
                  <c:v>87</c:v>
                </c:pt>
                <c:pt idx="15">
                  <c:v>94</c:v>
                </c:pt>
                <c:pt idx="16">
                  <c:v>118</c:v>
                </c:pt>
                <c:pt idx="17">
                  <c:v>123</c:v>
                </c:pt>
                <c:pt idx="18">
                  <c:v>134</c:v>
                </c:pt>
                <c:pt idx="19">
                  <c:v>148</c:v>
                </c:pt>
                <c:pt idx="20">
                  <c:v>153</c:v>
                </c:pt>
                <c:pt idx="21">
                  <c:v>163</c:v>
                </c:pt>
                <c:pt idx="22">
                  <c:v>169</c:v>
                </c:pt>
              </c:numCache>
            </c:numRef>
          </c:val>
          <c:smooth val="0"/>
          <c:extLst>
            <c:ext xmlns:c16="http://schemas.microsoft.com/office/drawing/2014/chart" uri="{C3380CC4-5D6E-409C-BE32-E72D297353CC}">
              <c16:uniqueId val="{00000002-2E33-4A4D-A03D-94498875DF63}"/>
            </c:ext>
          </c:extLst>
        </c:ser>
        <c:dLbls>
          <c:showLegendKey val="0"/>
          <c:showVal val="0"/>
          <c:showCatName val="0"/>
          <c:showSerName val="0"/>
          <c:showPercent val="0"/>
          <c:showBubbleSize val="0"/>
        </c:dLbls>
        <c:marker val="1"/>
        <c:smooth val="0"/>
        <c:axId val="185134848"/>
        <c:axId val="2046513120"/>
      </c:lineChart>
      <c:catAx>
        <c:axId val="1851348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46513120"/>
        <c:crosses val="autoZero"/>
        <c:auto val="1"/>
        <c:lblAlgn val="ctr"/>
        <c:lblOffset val="100"/>
        <c:noMultiLvlLbl val="0"/>
      </c:catAx>
      <c:valAx>
        <c:axId val="2046513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134848"/>
        <c:crosses val="autoZero"/>
        <c:crossBetween val="between"/>
      </c:valAx>
      <c:valAx>
        <c:axId val="1139895968"/>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91846992"/>
        <c:crosses val="max"/>
        <c:crossBetween val="between"/>
      </c:valAx>
      <c:catAx>
        <c:axId val="1091846992"/>
        <c:scaling>
          <c:orientation val="minMax"/>
        </c:scaling>
        <c:delete val="1"/>
        <c:axPos val="b"/>
        <c:numFmt formatCode="General" sourceLinked="1"/>
        <c:majorTickMark val="out"/>
        <c:minorTickMark val="none"/>
        <c:tickLblPos val="nextTo"/>
        <c:crossAx val="113989596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spc="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r>
              <a:rPr lang="en-US" sz="1100" b="1" baseline="0">
                <a:latin typeface="Tahoma" panose="020B0604030504040204" pitchFamily="34" charset="0"/>
                <a:ea typeface="Tahoma" panose="020B0604030504040204" pitchFamily="34" charset="0"/>
                <a:cs typeface="Tahoma" panose="020B0604030504040204" pitchFamily="34" charset="0"/>
              </a:rPr>
              <a:t>Tác động của dịch Covid-19 đến hoạt động của doanh nghiệp</a:t>
            </a:r>
            <a:endParaRPr lang="en-US" sz="1100" b="1">
              <a:latin typeface="Tahoma" panose="020B0604030504040204" pitchFamily="34" charset="0"/>
              <a:ea typeface="Tahoma" panose="020B0604030504040204" pitchFamily="34" charset="0"/>
              <a:cs typeface="Tahoma" panose="020B0604030504040204" pitchFamily="34" charset="0"/>
            </a:endParaRPr>
          </a:p>
        </c:rich>
      </c:tx>
      <c:layout>
        <c:manualLayout>
          <c:xMode val="edge"/>
          <c:yMode val="edge"/>
          <c:x val="0.13588102950036157"/>
          <c:y val="1.9131472202338344E-2"/>
        </c:manualLayout>
      </c:layout>
      <c:overlay val="0"/>
      <c:spPr>
        <a:noFill/>
        <a:ln w="25400">
          <a:noFill/>
        </a:ln>
      </c:spPr>
    </c:title>
    <c:autoTitleDeleted val="0"/>
    <c:plotArea>
      <c:layout/>
      <c:pieChart>
        <c:varyColors val="1"/>
        <c:ser>
          <c:idx val="1"/>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D4F-458B-8E7A-5F1345CBB99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D4F-458B-8E7A-5F1345CBB9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D4F-458B-8E7A-5F1345CBB99D}"/>
              </c:ext>
            </c:extLst>
          </c:dPt>
          <c:dLbls>
            <c:dLbl>
              <c:idx val="0"/>
              <c:layout>
                <c:manualLayout>
                  <c:x val="-5.0342564367348151E-2"/>
                  <c:y val="-0.2718260900758703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D4F-458B-8E7A-5F1345CBB99D}"/>
                </c:ext>
              </c:extLst>
            </c:dLbl>
            <c:dLbl>
              <c:idx val="1"/>
              <c:layout>
                <c:manualLayout>
                  <c:x val="3.147239791747343E-2"/>
                  <c:y val="0.1328000286980072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D4F-458B-8E7A-5F1345CBB99D}"/>
                </c:ext>
              </c:extLst>
            </c:dLbl>
            <c:dLbl>
              <c:idx val="2"/>
              <c:layout>
                <c:manualLayout>
                  <c:x val="2.4253557208249347E-2"/>
                  <c:y val="0.106502609725037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D4F-458B-8E7A-5F1345CBB99D}"/>
                </c:ext>
              </c:extLst>
            </c:dLbl>
            <c:spPr>
              <a:noFill/>
              <a:ln w="25400">
                <a:noFill/>
              </a:ln>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Sheet1!$B$69:$B$71</c:f>
              <c:strCache>
                <c:ptCount val="3"/>
                <c:pt idx="0">
                  <c:v>Tác động tiêu cực</c:v>
                </c:pt>
                <c:pt idx="1">
                  <c:v>Không có tác động gì</c:v>
                </c:pt>
                <c:pt idx="2">
                  <c:v>Tác động tích cực</c:v>
                </c:pt>
              </c:strCache>
            </c:strRef>
          </c:cat>
          <c:val>
            <c:numRef>
              <c:f>Sheet1!$C$69:$C$71</c:f>
              <c:numCache>
                <c:formatCode>###0.0%</c:formatCode>
                <c:ptCount val="3"/>
                <c:pt idx="0">
                  <c:v>0.93939393939393934</c:v>
                </c:pt>
                <c:pt idx="1">
                  <c:v>3.2828282828282832E-2</c:v>
                </c:pt>
                <c:pt idx="2">
                  <c:v>2.7777777777777776E-2</c:v>
                </c:pt>
              </c:numCache>
            </c:numRef>
          </c:val>
          <c:extLst>
            <c:ext xmlns:c16="http://schemas.microsoft.com/office/drawing/2014/chart" uri="{C3380CC4-5D6E-409C-BE32-E72D297353CC}">
              <c16:uniqueId val="{00000006-AD4F-458B-8E7A-5F1345CBB99D}"/>
            </c:ext>
          </c:extLst>
        </c:ser>
        <c:ser>
          <c:idx val="0"/>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8-AD4F-458B-8E7A-5F1345CBB99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AD4F-458B-8E7A-5F1345CBB9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AD4F-458B-8E7A-5F1345CBB99D}"/>
              </c:ext>
            </c:extLst>
          </c:dPt>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Sheet1!$B$69:$B$71</c:f>
              <c:strCache>
                <c:ptCount val="3"/>
                <c:pt idx="0">
                  <c:v>Tác động tiêu cực</c:v>
                </c:pt>
                <c:pt idx="1">
                  <c:v>Không có tác động gì</c:v>
                </c:pt>
                <c:pt idx="2">
                  <c:v>Tác động tích cực</c:v>
                </c:pt>
              </c:strCache>
            </c:strRef>
          </c:cat>
          <c:val>
            <c:numRef>
              <c:f>Sheet1!$C$2:$C$4</c:f>
              <c:numCache>
                <c:formatCode>###0.0%</c:formatCode>
                <c:ptCount val="3"/>
                <c:pt idx="0">
                  <c:v>2.0202020202020204E-2</c:v>
                </c:pt>
                <c:pt idx="1">
                  <c:v>0.91161616161616166</c:v>
                </c:pt>
                <c:pt idx="2">
                  <c:v>6.8181818181818177E-2</c:v>
                </c:pt>
              </c:numCache>
            </c:numRef>
          </c:val>
          <c:extLst>
            <c:ext xmlns:c16="http://schemas.microsoft.com/office/drawing/2014/chart" uri="{C3380CC4-5D6E-409C-BE32-E72D297353CC}">
              <c16:uniqueId val="{0000000D-AD4F-458B-8E7A-5F1345CBB99D}"/>
            </c:ext>
          </c:extLst>
        </c:ser>
        <c:dLbls>
          <c:showLegendKey val="0"/>
          <c:showVal val="0"/>
          <c:showCatName val="0"/>
          <c:showSerName val="0"/>
          <c:showPercent val="0"/>
          <c:showBubbleSize val="0"/>
          <c:showLeaderLines val="1"/>
        </c:dLbls>
        <c:firstSliceAng val="0"/>
      </c:pieChart>
      <c:spPr>
        <a:noFill/>
        <a:ln w="25400">
          <a:noFill/>
        </a:ln>
      </c:spPr>
    </c:plotArea>
    <c:legend>
      <c:legendPos val="r"/>
      <c:layout>
        <c:manualLayout>
          <c:xMode val="edge"/>
          <c:yMode val="edge"/>
          <c:x val="0.67861806852383066"/>
          <c:y val="0.44848169127303172"/>
          <c:w val="0.30144597603783635"/>
          <c:h val="0.23399044762071217"/>
        </c:manualLayout>
      </c:layout>
      <c:overlay val="0"/>
      <c:spPr>
        <a:noFill/>
        <a:ln w="25400">
          <a:noFill/>
        </a:ln>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5B9BD5"/>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(1).xls]Sheet1'!$B$74:$B$83</c:f>
              <c:strCache>
                <c:ptCount val="10"/>
                <c:pt idx="0">
                  <c:v>Thiếu hụt nguồn vốn SXKD</c:v>
                </c:pt>
                <c:pt idx="1">
                  <c:v>Thiếu hụt nguồn nguyên liệu trong nước</c:v>
                </c:pt>
                <c:pt idx="2">
                  <c:v>Thiếu hụt nguồn nguyên liệu từ nhập khẩu</c:v>
                </c:pt>
                <c:pt idx="3">
                  <c:v>Hàng hóa sản xuất không tiêu thụ được trong nước</c:v>
                </c:pt>
                <c:pt idx="4">
                  <c:v>Hàng hóa sản xuất không xuất khẩu được</c:v>
                </c:pt>
                <c:pt idx="5">
                  <c:v>Không thực hiện được hoạt động sản xuất kinh doanh</c:v>
                </c:pt>
                <c:pt idx="6">
                  <c:v>Hoạt động sản xuất kinh doanh vận hành dưới mức bình thường</c:v>
                </c:pt>
                <c:pt idx="7">
                  <c:v>Không có nguồn thu để bù đắp cho các chi phí phát sinh</c:v>
                </c:pt>
                <c:pt idx="8">
                  <c:v>Sụt giảm nguồn thu để bù đắp cho các chi phí phát sinh</c:v>
                </c:pt>
                <c:pt idx="9">
                  <c:v>Khác</c:v>
                </c:pt>
              </c:strCache>
            </c:strRef>
          </c:cat>
          <c:val>
            <c:numRef>
              <c:f>'[Do thi (1).xls]Sheet1'!$C$74:$C$83</c:f>
              <c:numCache>
                <c:formatCode>###0.0%</c:formatCode>
                <c:ptCount val="10"/>
                <c:pt idx="0">
                  <c:v>0.36687631027253675</c:v>
                </c:pt>
                <c:pt idx="1">
                  <c:v>0.17190775681341719</c:v>
                </c:pt>
                <c:pt idx="2">
                  <c:v>0.29140461215932911</c:v>
                </c:pt>
                <c:pt idx="3">
                  <c:v>0.31236897274633124</c:v>
                </c:pt>
                <c:pt idx="4">
                  <c:v>0.17190775681341719</c:v>
                </c:pt>
                <c:pt idx="5">
                  <c:v>0.3941299790356394</c:v>
                </c:pt>
                <c:pt idx="6">
                  <c:v>0.51781970649895182</c:v>
                </c:pt>
                <c:pt idx="7">
                  <c:v>0.43396226415094341</c:v>
                </c:pt>
                <c:pt idx="8">
                  <c:v>0.60167714884696022</c:v>
                </c:pt>
                <c:pt idx="9">
                  <c:v>3.3542976939203356E-2</c:v>
                </c:pt>
              </c:numCache>
            </c:numRef>
          </c:val>
          <c:extLst>
            <c:ext xmlns:c16="http://schemas.microsoft.com/office/drawing/2014/chart" uri="{C3380CC4-5D6E-409C-BE32-E72D297353CC}">
              <c16:uniqueId val="{00000000-8185-4516-B26F-FCBE58AB0E4B}"/>
            </c:ext>
          </c:extLst>
        </c:ser>
        <c:dLbls>
          <c:showLegendKey val="0"/>
          <c:showVal val="0"/>
          <c:showCatName val="0"/>
          <c:showSerName val="0"/>
          <c:showPercent val="0"/>
          <c:showBubbleSize val="0"/>
        </c:dLbls>
        <c:gapWidth val="219"/>
        <c:overlap val="-27"/>
        <c:axId val="49673471"/>
        <c:axId val="1"/>
      </c:barChart>
      <c:catAx>
        <c:axId val="49673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ln w="6350">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673471"/>
        <c:crosses val="autoZero"/>
        <c:crossBetween val="between"/>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1"/>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600-493C-8B01-CC02944CCA1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600-493C-8B01-CC02944CCA1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600-493C-8B01-CC02944CCA1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600-493C-8B01-CC02944CCA1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600-493C-8B01-CC02944CCA15}"/>
              </c:ext>
            </c:extLst>
          </c:dPt>
          <c:dLbls>
            <c:dLbl>
              <c:idx val="1"/>
              <c:layout>
                <c:manualLayout>
                  <c:x val="-7.8703848866582257E-2"/>
                  <c:y val="0.1558948431735563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600-493C-8B01-CC02944CCA15}"/>
                </c:ext>
              </c:extLst>
            </c:dLbl>
            <c:dLbl>
              <c:idx val="2"/>
              <c:layout>
                <c:manualLayout>
                  <c:x val="-0.10622558936028581"/>
                  <c:y val="-0.14887363342747884"/>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600-493C-8B01-CC02944CCA15}"/>
                </c:ext>
              </c:extLst>
            </c:dLbl>
            <c:dLbl>
              <c:idx val="3"/>
              <c:layout>
                <c:manualLayout>
                  <c:x val="0.10041533001689211"/>
                  <c:y val="-0.166575730753118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600-493C-8B01-CC02944CCA15}"/>
                </c:ext>
              </c:extLst>
            </c:dLbl>
            <c:dLbl>
              <c:idx val="4"/>
              <c:layout>
                <c:manualLayout>
                  <c:x val="7.9691537092279024E-2"/>
                  <c:y val="0.1500104731145015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600-493C-8B01-CC02944CCA15}"/>
                </c:ext>
              </c:extLst>
            </c:dLbl>
            <c:spPr>
              <a:noFill/>
              <a:ln w="25400">
                <a:noFill/>
              </a:ln>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'[Do thi (1).xls]Sheet1'!$B$96:$B$100</c:f>
              <c:strCache>
                <c:ptCount val="5"/>
                <c:pt idx="0">
                  <c:v>Giảm dưới 10%</c:v>
                </c:pt>
                <c:pt idx="1">
                  <c:v>Giảm từ 10% đến dưới 30%</c:v>
                </c:pt>
                <c:pt idx="2">
                  <c:v>Giảm từ 30% đến dưới 50%</c:v>
                </c:pt>
                <c:pt idx="3">
                  <c:v>Giảm từ 50% đến dưới 80%</c:v>
                </c:pt>
                <c:pt idx="4">
                  <c:v>Giảm từ 80% trở lên</c:v>
                </c:pt>
              </c:strCache>
            </c:strRef>
          </c:cat>
          <c:val>
            <c:numRef>
              <c:f>'[Do thi (1).xls]Sheet1'!$C$96:$C$100</c:f>
              <c:numCache>
                <c:formatCode>###0.0%</c:formatCode>
                <c:ptCount val="5"/>
                <c:pt idx="0">
                  <c:v>2.7310924369747899E-2</c:v>
                </c:pt>
                <c:pt idx="1">
                  <c:v>0.13865546218487396</c:v>
                </c:pt>
                <c:pt idx="2">
                  <c:v>0.34873949579831931</c:v>
                </c:pt>
                <c:pt idx="3">
                  <c:v>0.28361344537815125</c:v>
                </c:pt>
                <c:pt idx="4">
                  <c:v>0.20168067226890757</c:v>
                </c:pt>
              </c:numCache>
            </c:numRef>
          </c:val>
          <c:extLst>
            <c:ext xmlns:c16="http://schemas.microsoft.com/office/drawing/2014/chart" uri="{C3380CC4-5D6E-409C-BE32-E72D297353CC}">
              <c16:uniqueId val="{0000000A-0600-493C-8B01-CC02944CCA15}"/>
            </c:ext>
          </c:extLst>
        </c:ser>
        <c:ser>
          <c:idx val="0"/>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C-0600-493C-8B01-CC02944CCA1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E-0600-493C-8B01-CC02944CCA1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10-0600-493C-8B01-CC02944CCA15}"/>
              </c:ext>
            </c:extLst>
          </c:dPt>
          <c:dPt>
            <c:idx val="3"/>
            <c:bubble3D val="0"/>
            <c:extLst>
              <c:ext xmlns:c16="http://schemas.microsoft.com/office/drawing/2014/chart" uri="{C3380CC4-5D6E-409C-BE32-E72D297353CC}">
                <c16:uniqueId val="{00000011-0600-493C-8B01-CC02944CCA15}"/>
              </c:ext>
            </c:extLst>
          </c:dPt>
          <c:dPt>
            <c:idx val="4"/>
            <c:bubble3D val="0"/>
            <c:extLst>
              <c:ext xmlns:c16="http://schemas.microsoft.com/office/drawing/2014/chart" uri="{C3380CC4-5D6E-409C-BE32-E72D297353CC}">
                <c16:uniqueId val="{00000012-0600-493C-8B01-CC02944CCA15}"/>
              </c:ext>
            </c:extLst>
          </c:dPt>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'[Do thi (1).xls]Sheet1'!$B$96:$B$100</c:f>
              <c:strCache>
                <c:ptCount val="5"/>
                <c:pt idx="0">
                  <c:v>Giảm dưới 10%</c:v>
                </c:pt>
                <c:pt idx="1">
                  <c:v>Giảm từ 10% đến dưới 30%</c:v>
                </c:pt>
                <c:pt idx="2">
                  <c:v>Giảm từ 30% đến dưới 50%</c:v>
                </c:pt>
                <c:pt idx="3">
                  <c:v>Giảm từ 50% đến dưới 80%</c:v>
                </c:pt>
                <c:pt idx="4">
                  <c:v>Giảm từ 80% trở lên</c:v>
                </c:pt>
              </c:strCache>
            </c:strRef>
          </c:cat>
          <c:val>
            <c:numRef>
              <c:f>'[Do thi (1).xls]Sheet1'!$C$2:$C$4</c:f>
              <c:numCache>
                <c:formatCode>###0.0%</c:formatCode>
                <c:ptCount val="3"/>
                <c:pt idx="0">
                  <c:v>1.7647058823529412E-2</c:v>
                </c:pt>
                <c:pt idx="1">
                  <c:v>0.92156862745098034</c:v>
                </c:pt>
                <c:pt idx="2">
                  <c:v>6.0784313725490195E-2</c:v>
                </c:pt>
              </c:numCache>
            </c:numRef>
          </c:val>
          <c:extLst>
            <c:ext xmlns:c16="http://schemas.microsoft.com/office/drawing/2014/chart" uri="{C3380CC4-5D6E-409C-BE32-E72D297353CC}">
              <c16:uniqueId val="{00000013-0600-493C-8B01-CC02944CCA15}"/>
            </c:ext>
          </c:extLst>
        </c:ser>
        <c:dLbls>
          <c:showLegendKey val="0"/>
          <c:showVal val="0"/>
          <c:showCatName val="0"/>
          <c:showSerName val="0"/>
          <c:showPercent val="0"/>
          <c:showBubbleSize val="0"/>
          <c:showLeaderLines val="1"/>
        </c:dLbls>
        <c:firstSliceAng val="0"/>
      </c:pieChart>
      <c:spPr>
        <a:noFill/>
        <a:ln w="25400">
          <a:noFill/>
        </a:ln>
      </c:spPr>
    </c:plotArea>
    <c:legend>
      <c:legendPos val="r"/>
      <c:layout>
        <c:manualLayout>
          <c:xMode val="edge"/>
          <c:yMode val="edge"/>
          <c:x val="0.58261441668009173"/>
          <c:y val="0.18415409329855811"/>
          <c:w val="0.39449990467303936"/>
          <c:h val="0.61560164664387351"/>
        </c:manualLayout>
      </c:layout>
      <c:overlay val="0"/>
      <c:spPr>
        <a:noFill/>
        <a:ln w="25400">
          <a:noFill/>
        </a:ln>
      </c:spPr>
      <c:txPr>
        <a:bodyPr rot="0" spcFirstLastPara="1" vertOverflow="ellipsis" vert="horz" wrap="square" anchor="ctr" anchorCtr="1"/>
        <a:lstStyle/>
        <a:p>
          <a:pPr>
            <a:lnSpc>
              <a:spcPct val="120000"/>
            </a:lnSpc>
            <a:spcBef>
              <a:spcPts val="300"/>
            </a:spcBef>
            <a:spcAft>
              <a:spcPts val="300"/>
            </a:spcAft>
            <a:defRPr sz="12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1"/>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045-41E0-8E15-53D974A7E90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045-41E0-8E15-53D974A7E90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045-41E0-8E15-53D974A7E90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045-41E0-8E15-53D974A7E901}"/>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045-41E0-8E15-53D974A7E901}"/>
              </c:ext>
            </c:extLst>
          </c:dPt>
          <c:dLbls>
            <c:dLbl>
              <c:idx val="0"/>
              <c:layout>
                <c:manualLayout>
                  <c:x val="-7.3831001336739921E-2"/>
                  <c:y val="0.19843775875577349"/>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045-41E0-8E15-53D974A7E901}"/>
                </c:ext>
              </c:extLst>
            </c:dLbl>
            <c:dLbl>
              <c:idx val="1"/>
              <c:layout>
                <c:manualLayout>
                  <c:x val="-0.10325657801079123"/>
                  <c:y val="-0.1672792147879926"/>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045-41E0-8E15-53D974A7E901}"/>
                </c:ext>
              </c:extLst>
            </c:dLbl>
            <c:dLbl>
              <c:idx val="2"/>
              <c:layout>
                <c:manualLayout>
                  <c:x val="9.6036596903189261E-2"/>
                  <c:y val="-0.1678743675631997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045-41E0-8E15-53D974A7E901}"/>
                </c:ext>
              </c:extLst>
            </c:dLbl>
            <c:dLbl>
              <c:idx val="3"/>
              <c:layout>
                <c:manualLayout>
                  <c:x val="7.7472707476697156E-2"/>
                  <c:y val="0.1762394416047507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045-41E0-8E15-53D974A7E901}"/>
                </c:ext>
              </c:extLst>
            </c:dLbl>
            <c:spPr>
              <a:noFill/>
              <a:ln w="25400">
                <a:noFill/>
              </a:ln>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'[Do thi (1).xls]Sheet1'!$B$103:$B$107</c:f>
              <c:strCache>
                <c:ptCount val="5"/>
                <c:pt idx="0">
                  <c:v>Chi phí thuê mặt bằng</c:v>
                </c:pt>
                <c:pt idx="1">
                  <c:v>Chi phí trả nhân công lao động</c:v>
                </c:pt>
                <c:pt idx="2">
                  <c:v>Chi trả lãi vay ngân hàng</c:v>
                </c:pt>
                <c:pt idx="3">
                  <c:v>Chi phí hoạt động thường xuyên</c:v>
                </c:pt>
                <c:pt idx="4">
                  <c:v>Khác</c:v>
                </c:pt>
              </c:strCache>
            </c:strRef>
          </c:cat>
          <c:val>
            <c:numRef>
              <c:f>'[Do thi (1).xls]Sheet1'!$C$103:$C$107</c:f>
              <c:numCache>
                <c:formatCode>###0.0%</c:formatCode>
                <c:ptCount val="5"/>
                <c:pt idx="0">
                  <c:v>0.17857142857142858</c:v>
                </c:pt>
                <c:pt idx="1">
                  <c:v>0.34453781512605042</c:v>
                </c:pt>
                <c:pt idx="2">
                  <c:v>0.25</c:v>
                </c:pt>
                <c:pt idx="3">
                  <c:v>0.20588235294117646</c:v>
                </c:pt>
                <c:pt idx="4">
                  <c:v>2.100840336134454E-2</c:v>
                </c:pt>
              </c:numCache>
            </c:numRef>
          </c:val>
          <c:extLst>
            <c:ext xmlns:c16="http://schemas.microsoft.com/office/drawing/2014/chart" uri="{C3380CC4-5D6E-409C-BE32-E72D297353CC}">
              <c16:uniqueId val="{0000000A-6045-41E0-8E15-53D974A7E901}"/>
            </c:ext>
          </c:extLst>
        </c:ser>
        <c:ser>
          <c:idx val="0"/>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C-6045-41E0-8E15-53D974A7E90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E-6045-41E0-8E15-53D974A7E90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10-6045-41E0-8E15-53D974A7E901}"/>
              </c:ext>
            </c:extLst>
          </c:dPt>
          <c:dPt>
            <c:idx val="3"/>
            <c:bubble3D val="0"/>
            <c:extLst>
              <c:ext xmlns:c16="http://schemas.microsoft.com/office/drawing/2014/chart" uri="{C3380CC4-5D6E-409C-BE32-E72D297353CC}">
                <c16:uniqueId val="{00000011-6045-41E0-8E15-53D974A7E901}"/>
              </c:ext>
            </c:extLst>
          </c:dPt>
          <c:dPt>
            <c:idx val="4"/>
            <c:bubble3D val="0"/>
            <c:extLst>
              <c:ext xmlns:c16="http://schemas.microsoft.com/office/drawing/2014/chart" uri="{C3380CC4-5D6E-409C-BE32-E72D297353CC}">
                <c16:uniqueId val="{00000012-6045-41E0-8E15-53D974A7E901}"/>
              </c:ext>
            </c:extLst>
          </c:dPt>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'[Do thi (1).xls]Sheet1'!$B$103:$B$107</c:f>
              <c:strCache>
                <c:ptCount val="5"/>
                <c:pt idx="0">
                  <c:v>Chi phí thuê mặt bằng</c:v>
                </c:pt>
                <c:pt idx="1">
                  <c:v>Chi phí trả nhân công lao động</c:v>
                </c:pt>
                <c:pt idx="2">
                  <c:v>Chi trả lãi vay ngân hàng</c:v>
                </c:pt>
                <c:pt idx="3">
                  <c:v>Chi phí hoạt động thường xuyên</c:v>
                </c:pt>
                <c:pt idx="4">
                  <c:v>Khác</c:v>
                </c:pt>
              </c:strCache>
            </c:strRef>
          </c:cat>
          <c:val>
            <c:numRef>
              <c:f>'[Do thi (1).xls]Sheet1'!$C$2:$C$4</c:f>
              <c:numCache>
                <c:formatCode>###0.0%</c:formatCode>
                <c:ptCount val="3"/>
                <c:pt idx="0">
                  <c:v>1.7647058823529412E-2</c:v>
                </c:pt>
                <c:pt idx="1">
                  <c:v>0.92156862745098034</c:v>
                </c:pt>
                <c:pt idx="2">
                  <c:v>6.0784313725490195E-2</c:v>
                </c:pt>
              </c:numCache>
            </c:numRef>
          </c:val>
          <c:extLst>
            <c:ext xmlns:c16="http://schemas.microsoft.com/office/drawing/2014/chart" uri="{C3380CC4-5D6E-409C-BE32-E72D297353CC}">
              <c16:uniqueId val="{00000013-6045-41E0-8E15-53D974A7E901}"/>
            </c:ext>
          </c:extLst>
        </c:ser>
        <c:dLbls>
          <c:showLegendKey val="0"/>
          <c:showVal val="0"/>
          <c:showCatName val="0"/>
          <c:showSerName val="0"/>
          <c:showPercent val="0"/>
          <c:showBubbleSize val="0"/>
          <c:showLeaderLines val="1"/>
        </c:dLbls>
        <c:firstSliceAng val="0"/>
      </c:pieChart>
      <c:spPr>
        <a:noFill/>
        <a:ln w="25400">
          <a:noFill/>
        </a:ln>
      </c:spPr>
    </c:plotArea>
    <c:legend>
      <c:legendPos val="r"/>
      <c:layout>
        <c:manualLayout>
          <c:xMode val="edge"/>
          <c:yMode val="edge"/>
          <c:x val="0.55807394128507948"/>
          <c:y val="9.1380768354757447E-2"/>
          <c:w val="0.42819465152679914"/>
          <c:h val="0.81723799941458863"/>
        </c:manualLayout>
      </c:layout>
      <c:overlay val="0"/>
      <c:spPr>
        <a:noFill/>
        <a:ln w="25400">
          <a:noFill/>
        </a:ln>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'[Do thi (1).xls]Sheet1'!$B$109</c:f>
              <c:strCache>
                <c:ptCount val="1"/>
                <c:pt idx="0">
                  <c:v>Duy trì</c:v>
                </c:pt>
              </c:strCache>
            </c:strRef>
          </c:tx>
          <c:spPr>
            <a:solidFill>
              <a:srgbClr val="5B9BD5"/>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(1).xls]Sheet1'!$A$110:$A$113</c:f>
              <c:strCache>
                <c:ptCount val="4"/>
                <c:pt idx="0">
                  <c:v>Dịch bệnh kéo dài đến hết tháng 4</c:v>
                </c:pt>
                <c:pt idx="1">
                  <c:v>Dịch bệnh kéo dài đến hết tháng 6</c:v>
                </c:pt>
                <c:pt idx="2">
                  <c:v>Dịch bệnh kéo dài đến hết tháng 9</c:v>
                </c:pt>
                <c:pt idx="3">
                  <c:v>Dịch bệnh kéo dài đến hết tháng 12</c:v>
                </c:pt>
              </c:strCache>
            </c:strRef>
          </c:cat>
          <c:val>
            <c:numRef>
              <c:f>'[Do thi (1).xls]Sheet1'!$B$110:$B$113</c:f>
              <c:numCache>
                <c:formatCode>###0.0%</c:formatCode>
                <c:ptCount val="4"/>
                <c:pt idx="0">
                  <c:v>0.49159663865546216</c:v>
                </c:pt>
                <c:pt idx="1">
                  <c:v>0.14915966386554622</c:v>
                </c:pt>
                <c:pt idx="2">
                  <c:v>8.6134453781512604E-2</c:v>
                </c:pt>
                <c:pt idx="3">
                  <c:v>7.3529411764705885E-2</c:v>
                </c:pt>
              </c:numCache>
            </c:numRef>
          </c:val>
          <c:extLst>
            <c:ext xmlns:c16="http://schemas.microsoft.com/office/drawing/2014/chart" uri="{C3380CC4-5D6E-409C-BE32-E72D297353CC}">
              <c16:uniqueId val="{00000000-E59F-4A2C-AA6D-9AA930B76968}"/>
            </c:ext>
          </c:extLst>
        </c:ser>
        <c:ser>
          <c:idx val="1"/>
          <c:order val="1"/>
          <c:tx>
            <c:strRef>
              <c:f>'[Do thi (1).xls]Sheet1'!$C$109</c:f>
              <c:strCache>
                <c:ptCount val="1"/>
                <c:pt idx="0">
                  <c:v>Tiếp tục cắt giảm qui mô</c:v>
                </c:pt>
              </c:strCache>
            </c:strRef>
          </c:tx>
          <c:spPr>
            <a:solidFill>
              <a:srgbClr val="FFC000"/>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(1).xls]Sheet1'!$A$110:$A$113</c:f>
              <c:strCache>
                <c:ptCount val="4"/>
                <c:pt idx="0">
                  <c:v>Dịch bệnh kéo dài đến hết tháng 4</c:v>
                </c:pt>
                <c:pt idx="1">
                  <c:v>Dịch bệnh kéo dài đến hết tháng 6</c:v>
                </c:pt>
                <c:pt idx="2">
                  <c:v>Dịch bệnh kéo dài đến hết tháng 9</c:v>
                </c:pt>
                <c:pt idx="3">
                  <c:v>Dịch bệnh kéo dài đến hết tháng 12</c:v>
                </c:pt>
              </c:strCache>
            </c:strRef>
          </c:cat>
          <c:val>
            <c:numRef>
              <c:f>'[Do thi (1).xls]Sheet1'!$C$110:$C$113</c:f>
              <c:numCache>
                <c:formatCode>###0.0%</c:formatCode>
                <c:ptCount val="4"/>
                <c:pt idx="0">
                  <c:v>0.31932773109243695</c:v>
                </c:pt>
                <c:pt idx="1">
                  <c:v>0.46638655462184869</c:v>
                </c:pt>
                <c:pt idx="2">
                  <c:v>0.28991596638655465</c:v>
                </c:pt>
                <c:pt idx="3">
                  <c:v>0.17436974789915966</c:v>
                </c:pt>
              </c:numCache>
            </c:numRef>
          </c:val>
          <c:extLst>
            <c:ext xmlns:c16="http://schemas.microsoft.com/office/drawing/2014/chart" uri="{C3380CC4-5D6E-409C-BE32-E72D297353CC}">
              <c16:uniqueId val="{00000001-E59F-4A2C-AA6D-9AA930B76968}"/>
            </c:ext>
          </c:extLst>
        </c:ser>
        <c:ser>
          <c:idx val="2"/>
          <c:order val="2"/>
          <c:tx>
            <c:strRef>
              <c:f>'[Do thi (1).xls]Sheet1'!$D$109</c:f>
              <c:strCache>
                <c:ptCount val="1"/>
                <c:pt idx="0">
                  <c:v>Tạm dừng hoạt động</c:v>
                </c:pt>
              </c:strCache>
            </c:strRef>
          </c:tx>
          <c:spPr>
            <a:solidFill>
              <a:srgbClr val="ED7D31"/>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(1).xls]Sheet1'!$A$110:$A$113</c:f>
              <c:strCache>
                <c:ptCount val="4"/>
                <c:pt idx="0">
                  <c:v>Dịch bệnh kéo dài đến hết tháng 4</c:v>
                </c:pt>
                <c:pt idx="1">
                  <c:v>Dịch bệnh kéo dài đến hết tháng 6</c:v>
                </c:pt>
                <c:pt idx="2">
                  <c:v>Dịch bệnh kéo dài đến hết tháng 9</c:v>
                </c:pt>
                <c:pt idx="3">
                  <c:v>Dịch bệnh kéo dài đến hết tháng 12</c:v>
                </c:pt>
              </c:strCache>
            </c:strRef>
          </c:cat>
          <c:val>
            <c:numRef>
              <c:f>'[Do thi (1).xls]Sheet1'!$D$110:$D$113</c:f>
              <c:numCache>
                <c:formatCode>###0.0%</c:formatCode>
                <c:ptCount val="4"/>
                <c:pt idx="0">
                  <c:v>0.18067226890756302</c:v>
                </c:pt>
                <c:pt idx="1">
                  <c:v>0.32352941176470584</c:v>
                </c:pt>
                <c:pt idx="2">
                  <c:v>0.43067226890756305</c:v>
                </c:pt>
                <c:pt idx="3">
                  <c:v>0.35924369747899154</c:v>
                </c:pt>
              </c:numCache>
            </c:numRef>
          </c:val>
          <c:extLst>
            <c:ext xmlns:c16="http://schemas.microsoft.com/office/drawing/2014/chart" uri="{C3380CC4-5D6E-409C-BE32-E72D297353CC}">
              <c16:uniqueId val="{00000002-E59F-4A2C-AA6D-9AA930B76968}"/>
            </c:ext>
          </c:extLst>
        </c:ser>
        <c:ser>
          <c:idx val="3"/>
          <c:order val="3"/>
          <c:tx>
            <c:strRef>
              <c:f>'[Do thi (1).xls]Sheet1'!$E$109</c:f>
              <c:strCache>
                <c:ptCount val="1"/>
                <c:pt idx="0">
                  <c:v>Phá sản</c:v>
                </c:pt>
              </c:strCache>
            </c:strRef>
          </c:tx>
          <c:spPr>
            <a:solidFill>
              <a:srgbClr val="FF0000"/>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(1).xls]Sheet1'!$A$110:$A$113</c:f>
              <c:strCache>
                <c:ptCount val="4"/>
                <c:pt idx="0">
                  <c:v>Dịch bệnh kéo dài đến hết tháng 4</c:v>
                </c:pt>
                <c:pt idx="1">
                  <c:v>Dịch bệnh kéo dài đến hết tháng 6</c:v>
                </c:pt>
                <c:pt idx="2">
                  <c:v>Dịch bệnh kéo dài đến hết tháng 9</c:v>
                </c:pt>
                <c:pt idx="3">
                  <c:v>Dịch bệnh kéo dài đến hết tháng 12</c:v>
                </c:pt>
              </c:strCache>
            </c:strRef>
          </c:cat>
          <c:val>
            <c:numRef>
              <c:f>'[Do thi (1).xls]Sheet1'!$E$110:$E$113</c:f>
              <c:numCache>
                <c:formatCode>###0.0%</c:formatCode>
                <c:ptCount val="4"/>
                <c:pt idx="0" formatCode="####.0%">
                  <c:v>8.4033613445378148E-3</c:v>
                </c:pt>
                <c:pt idx="1">
                  <c:v>6.0924369747899158E-2</c:v>
                </c:pt>
                <c:pt idx="2">
                  <c:v>0.19327731092436978</c:v>
                </c:pt>
                <c:pt idx="3">
                  <c:v>0.39285714285714285</c:v>
                </c:pt>
              </c:numCache>
            </c:numRef>
          </c:val>
          <c:extLst>
            <c:ext xmlns:c16="http://schemas.microsoft.com/office/drawing/2014/chart" uri="{C3380CC4-5D6E-409C-BE32-E72D297353CC}">
              <c16:uniqueId val="{00000003-E59F-4A2C-AA6D-9AA930B76968}"/>
            </c:ext>
          </c:extLst>
        </c:ser>
        <c:dLbls>
          <c:showLegendKey val="0"/>
          <c:showVal val="0"/>
          <c:showCatName val="0"/>
          <c:showSerName val="0"/>
          <c:showPercent val="0"/>
          <c:showBubbleSize val="0"/>
        </c:dLbls>
        <c:gapWidth val="219"/>
        <c:overlap val="-27"/>
        <c:axId val="140858223"/>
        <c:axId val="1"/>
      </c:barChart>
      <c:catAx>
        <c:axId val="1408582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ln w="6350">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0858223"/>
        <c:crosses val="autoZero"/>
        <c:crossBetween val="between"/>
      </c:valAx>
      <c:spPr>
        <a:noFill/>
        <a:ln w="25400">
          <a:noFill/>
        </a:ln>
      </c:spPr>
    </c:plotArea>
    <c:legend>
      <c:legendPos val="b"/>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5B9BD5"/>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(1).xls]Sheet1'!$B$86:$B$93</c:f>
              <c:strCache>
                <c:ptCount val="8"/>
                <c:pt idx="0">
                  <c:v>Cắt giảm lao động</c:v>
                </c:pt>
                <c:pt idx="1">
                  <c:v>Cho lao động nghỉ việc không lương</c:v>
                </c:pt>
                <c:pt idx="2">
                  <c:v>Giảm lương nhân công</c:v>
                </c:pt>
                <c:pt idx="3">
                  <c:v>Cắt giảm chi phí hoạt động thường xuyên</c:v>
                </c:pt>
                <c:pt idx="4">
                  <c:v>Cắt giảm qui mô sản xuất kinh doanh</c:v>
                </c:pt>
                <c:pt idx="5">
                  <c:v>Chuyển đổi hình thức sản xuất kinh doanh</c:v>
                </c:pt>
                <c:pt idx="6">
                  <c:v>Tạm dừng sản xuất kinh doanh</c:v>
                </c:pt>
                <c:pt idx="7">
                  <c:v>Khác</c:v>
                </c:pt>
              </c:strCache>
            </c:strRef>
          </c:cat>
          <c:val>
            <c:numRef>
              <c:f>'[Do thi (1).xls]Sheet1'!$C$86:$C$93</c:f>
              <c:numCache>
                <c:formatCode>###0.0%</c:formatCode>
                <c:ptCount val="8"/>
                <c:pt idx="0">
                  <c:v>0.35294117647058826</c:v>
                </c:pt>
                <c:pt idx="1">
                  <c:v>0.34453781512605042</c:v>
                </c:pt>
                <c:pt idx="2">
                  <c:v>0.34033613445378152</c:v>
                </c:pt>
                <c:pt idx="3">
                  <c:v>0.65546218487394947</c:v>
                </c:pt>
                <c:pt idx="4">
                  <c:v>0.44747899159663868</c:v>
                </c:pt>
                <c:pt idx="5">
                  <c:v>0.15126050420168066</c:v>
                </c:pt>
                <c:pt idx="6">
                  <c:v>0.34663865546218486</c:v>
                </c:pt>
                <c:pt idx="7">
                  <c:v>4.8319327731092446E-2</c:v>
                </c:pt>
              </c:numCache>
            </c:numRef>
          </c:val>
          <c:extLst>
            <c:ext xmlns:c16="http://schemas.microsoft.com/office/drawing/2014/chart" uri="{C3380CC4-5D6E-409C-BE32-E72D297353CC}">
              <c16:uniqueId val="{00000000-3F3B-4853-8A7E-98046D931818}"/>
            </c:ext>
          </c:extLst>
        </c:ser>
        <c:dLbls>
          <c:showLegendKey val="0"/>
          <c:showVal val="0"/>
          <c:showCatName val="0"/>
          <c:showSerName val="0"/>
          <c:showPercent val="0"/>
          <c:showBubbleSize val="0"/>
        </c:dLbls>
        <c:gapWidth val="219"/>
        <c:overlap val="-27"/>
        <c:axId val="53843791"/>
        <c:axId val="1"/>
      </c:barChart>
      <c:catAx>
        <c:axId val="538437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ln w="6350">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843791"/>
        <c:crosses val="autoZero"/>
        <c:crossBetween val="between"/>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5B9BD5"/>
            </a:solidFill>
            <a:ln w="25400">
              <a:noFill/>
            </a:ln>
          </c:spPr>
          <c:invertIfNegative val="0"/>
          <c:dLbls>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'[Do thi (1).xls]Sheet1'!$A$116:$A$122</c:f>
              <c:strCache>
                <c:ptCount val="7"/>
                <c:pt idx="0">
                  <c:v>Gia hạn thời hạn nộp thuế GTGT, thuế TNDN và tiền thuê đất</c:v>
                </c:pt>
                <c:pt idx="1">
                  <c:v>Cơ cấu lại thời hạn trả nợ và các khoản nợ</c:v>
                </c:pt>
                <c:pt idx="2">
                  <c:v>Miễn, giảm lãi, phí ngân hàng</c:v>
                </c:pt>
                <c:pt idx="3">
                  <c:v>Rà soát, cắt giảm thủ tục hành chính cho doanh nghiệp</c:v>
                </c:pt>
                <c:pt idx="4">
                  <c:v>Hỗ trợ cho vay vốn với mức lãi suất ưu đãi (hoặc cho nợ lãi)</c:v>
                </c:pt>
                <c:pt idx="5">
                  <c:v>Tạm dừng đóng BHXH, kinh phí công đoàn</c:v>
                </c:pt>
                <c:pt idx="6">
                  <c:v>Không tăng chi phí điện, nước</c:v>
                </c:pt>
              </c:strCache>
            </c:strRef>
          </c:cat>
          <c:val>
            <c:numRef>
              <c:f>'[Do thi (1).xls]Sheet1'!$B$116:$B$122</c:f>
              <c:numCache>
                <c:formatCode>#,##0.00</c:formatCode>
                <c:ptCount val="7"/>
                <c:pt idx="0">
                  <c:v>2.4294117647058853</c:v>
                </c:pt>
                <c:pt idx="1">
                  <c:v>2.6588235294117646</c:v>
                </c:pt>
                <c:pt idx="2">
                  <c:v>2.5058823529411769</c:v>
                </c:pt>
                <c:pt idx="3">
                  <c:v>3.0803921568627457</c:v>
                </c:pt>
                <c:pt idx="4">
                  <c:v>2.5980392156862759</c:v>
                </c:pt>
                <c:pt idx="5">
                  <c:v>2.77843137254902</c:v>
                </c:pt>
                <c:pt idx="6">
                  <c:v>2.9</c:v>
                </c:pt>
              </c:numCache>
            </c:numRef>
          </c:val>
          <c:extLst>
            <c:ext xmlns:c16="http://schemas.microsoft.com/office/drawing/2014/chart" uri="{C3380CC4-5D6E-409C-BE32-E72D297353CC}">
              <c16:uniqueId val="{00000000-BB65-4B12-A737-D5C7F2D110C3}"/>
            </c:ext>
          </c:extLst>
        </c:ser>
        <c:dLbls>
          <c:showLegendKey val="0"/>
          <c:showVal val="0"/>
          <c:showCatName val="0"/>
          <c:showSerName val="0"/>
          <c:showPercent val="0"/>
          <c:showBubbleSize val="0"/>
        </c:dLbls>
        <c:gapWidth val="219"/>
        <c:overlap val="-27"/>
        <c:axId val="140854895"/>
        <c:axId val="1"/>
      </c:barChart>
      <c:catAx>
        <c:axId val="1408548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ln w="6350">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0854895"/>
        <c:crosses val="autoZero"/>
        <c:crossBetween val="between"/>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BCB287-170A-4CDA-9B5E-251A22687160}"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865D78C1-D393-4FF9-B989-A56DED0C152D}">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Tổng quan về tình hình đại dịch Covid-19</a:t>
          </a:r>
        </a:p>
      </dgm:t>
    </dgm:pt>
    <dgm:pt modelId="{42F9D388-43E6-4488-A89D-7E79128FABCB}" type="parTrans" cxnId="{B9258B44-6990-4EFF-9809-A0E48A77A99E}">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735A58E3-DB06-4B2E-A1F4-1154391D6554}" type="sibTrans" cxnId="{B9258B44-6990-4EFF-9809-A0E48A77A99E}">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813E1A0B-1966-44D8-9F16-4229EF4C0C36}">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Thế giới</a:t>
          </a:r>
        </a:p>
      </dgm:t>
    </dgm:pt>
    <dgm:pt modelId="{30967221-FE70-43B6-8CBF-6C2611D50545}" type="parTrans" cxnId="{477C88DF-C831-4091-A349-BAC0E0AFC8C7}">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2496640C-81D1-44B6-A19C-DF4F9DCE7321}" type="sibTrans" cxnId="{477C88DF-C831-4091-A349-BAC0E0AFC8C7}">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616C3049-14B9-4E24-98C6-D166B1932739}">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Việt Nam</a:t>
          </a:r>
        </a:p>
      </dgm:t>
    </dgm:pt>
    <dgm:pt modelId="{9F9EF90F-3A2D-443D-AA18-B54B6E2374D0}" type="parTrans" cxnId="{7DCE5ACB-0C6E-432A-959D-1F13293DD841}">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F31406B3-DD98-4414-85A8-4ACB7A832B5F}" type="sibTrans" cxnId="{7DCE5ACB-0C6E-432A-959D-1F13293DD841}">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3E02577F-DD11-41AA-91B3-EBD756520EB4}">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Tác động đến kinh tế thế giới và các phản ứng chính sách</a:t>
          </a:r>
        </a:p>
      </dgm:t>
    </dgm:pt>
    <dgm:pt modelId="{91058013-E466-4448-80C9-B03025A247E6}" type="parTrans" cxnId="{00CC9CA5-E754-4CF5-8C9C-1577BDFFFD5D}">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E6C93D7E-E28C-4679-8616-075BADCF7FE8}" type="sibTrans" cxnId="{00CC9CA5-E754-4CF5-8C9C-1577BDFFFD5D}">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CF8C3129-2623-40D7-9334-C7EC84CBB02C}">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Tác động đến kinh tế thế giới</a:t>
          </a:r>
        </a:p>
      </dgm:t>
    </dgm:pt>
    <dgm:pt modelId="{62C8FEDC-53A0-4221-A9A1-6F1ADE3E8334}" type="parTrans" cxnId="{ED5E4359-96CE-4E44-A53B-7F881B006091}">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A12C590A-5FCB-4480-9BFC-DEACF2F3B513}" type="sibTrans" cxnId="{ED5E4359-96CE-4E44-A53B-7F881B006091}">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EC018722-D040-4FD5-95EF-E14DAC5FE5E0}">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Phản ứng chính sách của các quốc gia</a:t>
          </a:r>
        </a:p>
      </dgm:t>
    </dgm:pt>
    <dgm:pt modelId="{24E302F5-F628-4ACC-8C12-E1E1B8043710}" type="parTrans" cxnId="{53A30C5D-9FB7-49F8-8C40-737FFF98A114}">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F74F071E-5FC7-46E4-BA97-E1FCD60BF50D}" type="sibTrans" cxnId="{53A30C5D-9FB7-49F8-8C40-737FFF98A114}">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1B617500-7184-4A80-B77A-338DABE85C46}">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Tác động đến nền kinh tế Việt Nam</a:t>
          </a:r>
        </a:p>
      </dgm:t>
    </dgm:pt>
    <dgm:pt modelId="{90BF32A9-A76E-4DCD-8485-6FA332633877}" type="parTrans" cxnId="{34F40F01-DB4A-4A1F-88E0-4DF7536515BB}">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C8C3C1D8-E8BB-4C2B-B90D-35C04B351821}" type="sibTrans" cxnId="{34F40F01-DB4A-4A1F-88E0-4DF7536515BB}">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DDFB8053-3402-4952-946B-C7A840E8C554}">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Dự báo kịch bản dịch Covid-19 tại Việt Nam</a:t>
          </a:r>
        </a:p>
      </dgm:t>
    </dgm:pt>
    <dgm:pt modelId="{E9CACCB4-4D3F-4B2A-BF83-54C7F7DDC407}" type="parTrans" cxnId="{9811193C-8AA7-4B9C-AB47-7944AE428552}">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455CEA57-39E3-45F6-B501-E934C1E26566}" type="sibTrans" cxnId="{9811193C-8AA7-4B9C-AB47-7944AE428552}">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39E4D0D7-AF30-49ED-B927-E3D160B5D819}">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Tác động đến nền kinh tế Việt Nam</a:t>
          </a:r>
        </a:p>
      </dgm:t>
    </dgm:pt>
    <dgm:pt modelId="{1CA09DC8-8954-402F-A6DD-F481AD6DAC39}" type="parTrans" cxnId="{674EBDBC-6BBC-44D6-A6EB-354BAB1B07EF}">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0A062A23-C90E-4BA3-A612-2C835ED997C8}" type="sibTrans" cxnId="{674EBDBC-6BBC-44D6-A6EB-354BAB1B07EF}">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A5BBC710-C271-4C75-9AF7-CF3D3A6B80CD}">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Dự báo của các tổ chức quốc tế và trong n</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ớc</a:t>
          </a:r>
        </a:p>
      </dgm:t>
    </dgm:pt>
    <dgm:pt modelId="{D668FA0D-9741-4638-9CD2-4C2115359512}" type="parTrans" cxnId="{285A2EDA-3E82-4D81-BCEC-2F40DC5D6E20}">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C2673D8C-369E-4139-B7A9-2DECC4F82251}" type="sibTrans" cxnId="{285A2EDA-3E82-4D81-BCEC-2F40DC5D6E20}">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3B38E5C3-3E8D-4B70-B7A4-39029CB255DB}">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Dự báo tác động đến một số biến số kinh tế vĩ mô</a:t>
          </a:r>
        </a:p>
      </dgm:t>
    </dgm:pt>
    <dgm:pt modelId="{36A08AAC-99DD-424D-BA27-478CA58BA264}" type="parTrans" cxnId="{11A641DD-8DEA-4A69-9582-C6F4EE85946F}">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075362F2-19FF-422D-8C96-408AB0BB9771}" type="sibTrans" cxnId="{11A641DD-8DEA-4A69-9582-C6F4EE85946F}">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DBAD3955-0EA4-47B9-B7E6-1D08566B33A8}">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Tác động đến khu vực doanh nghiệp</a:t>
          </a:r>
        </a:p>
      </dgm:t>
    </dgm:pt>
    <dgm:pt modelId="{6B2A7C32-C84C-4D65-A236-7DDED373D58E}" type="parTrans" cxnId="{73402F27-3B91-4862-96E3-C5A35B2677DC}">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3211F49F-0952-4714-9DEF-B6B259A8601D}" type="sibTrans" cxnId="{73402F27-3B91-4862-96E3-C5A35B2677DC}">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C6CD2B03-8F2D-45F0-9E85-101EB650318B}">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Khuyến nghị chính sách</a:t>
          </a:r>
        </a:p>
      </dgm:t>
    </dgm:pt>
    <dgm:pt modelId="{1D65104C-59FD-4781-A795-1501C702B67F}" type="parTrans" cxnId="{1A5D6225-0BB8-42F1-B1B6-3E1638B2F571}">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6D86014C-2AD5-450A-933A-3B79BD015A60}" type="sibTrans" cxnId="{1A5D6225-0BB8-42F1-B1B6-3E1638B2F571}">
      <dgm:prSet/>
      <dgm:spPr/>
      <dgm:t>
        <a:bodyPr/>
        <a:lstStyle/>
        <a:p>
          <a:endParaRPr lang="en-US" sz="1600">
            <a:latin typeface="Tahoma" panose="020B0604030504040204" pitchFamily="34" charset="0"/>
            <a:ea typeface="Tahoma" panose="020B0604030504040204" pitchFamily="34" charset="0"/>
            <a:cs typeface="Tahoma" panose="020B0604030504040204" pitchFamily="34" charset="0"/>
          </a:endParaRPr>
        </a:p>
      </dgm:t>
    </dgm:pt>
    <dgm:pt modelId="{17A2651C-C3BD-4B66-953F-7D4F5B3D4366}">
      <dgm:prSet custT="1"/>
      <dgm:spPr/>
      <dgm:t>
        <a:bodyPr/>
        <a:lstStyle/>
        <a:p>
          <a:r>
            <a:rPr lang="en-US" sz="1600">
              <a:latin typeface="Tahoma" panose="020B0604030504040204" pitchFamily="34" charset="0"/>
              <a:ea typeface="Tahoma" panose="020B0604030504040204" pitchFamily="34" charset="0"/>
              <a:cs typeface="Tahoma" panose="020B0604030504040204" pitchFamily="34" charset="0"/>
            </a:rPr>
            <a:t>Mục tiêu năm 2020</a:t>
          </a:r>
        </a:p>
      </dgm:t>
    </dgm:pt>
    <dgm:pt modelId="{F8F6E1AD-0369-4246-B3B2-94272D40AAB0}" type="parTrans" cxnId="{21B263FC-74A0-49F0-9C2D-0D01368393BE}">
      <dgm:prSet/>
      <dgm:spPr/>
      <dgm:t>
        <a:bodyPr/>
        <a:lstStyle/>
        <a:p>
          <a:endParaRPr lang="en-US"/>
        </a:p>
      </dgm:t>
    </dgm:pt>
    <dgm:pt modelId="{EA3FDAAE-B9EE-461B-AC4E-CDFF71C06F97}" type="sibTrans" cxnId="{21B263FC-74A0-49F0-9C2D-0D01368393BE}">
      <dgm:prSet/>
      <dgm:spPr/>
      <dgm:t>
        <a:bodyPr/>
        <a:lstStyle/>
        <a:p>
          <a:endParaRPr lang="en-US"/>
        </a:p>
      </dgm:t>
    </dgm:pt>
    <dgm:pt modelId="{8C965673-B91E-497A-A07D-E0ADFD3206F6}" type="pres">
      <dgm:prSet presAssocID="{2ABCB287-170A-4CDA-9B5E-251A22687160}" presName="linear" presStyleCnt="0">
        <dgm:presLayoutVars>
          <dgm:dir/>
          <dgm:animLvl val="lvl"/>
          <dgm:resizeHandles val="exact"/>
        </dgm:presLayoutVars>
      </dgm:prSet>
      <dgm:spPr/>
    </dgm:pt>
    <dgm:pt modelId="{99C5F1F1-811D-4BCE-A33E-439792605204}" type="pres">
      <dgm:prSet presAssocID="{865D78C1-D393-4FF9-B989-A56DED0C152D}" presName="parentLin" presStyleCnt="0"/>
      <dgm:spPr/>
    </dgm:pt>
    <dgm:pt modelId="{27625C4E-4FEB-46AA-8098-81E7AB23A4B9}" type="pres">
      <dgm:prSet presAssocID="{865D78C1-D393-4FF9-B989-A56DED0C152D}" presName="parentLeftMargin" presStyleLbl="node1" presStyleIdx="0" presStyleCnt="4"/>
      <dgm:spPr/>
    </dgm:pt>
    <dgm:pt modelId="{D21E01FB-FAAD-449A-8CED-07CC14A1A9B8}" type="pres">
      <dgm:prSet presAssocID="{865D78C1-D393-4FF9-B989-A56DED0C152D}" presName="parentText" presStyleLbl="node1" presStyleIdx="0" presStyleCnt="4">
        <dgm:presLayoutVars>
          <dgm:chMax val="0"/>
          <dgm:bulletEnabled val="1"/>
        </dgm:presLayoutVars>
      </dgm:prSet>
      <dgm:spPr/>
    </dgm:pt>
    <dgm:pt modelId="{FD96D69E-1C20-4EBF-B656-3619609ADDE7}" type="pres">
      <dgm:prSet presAssocID="{865D78C1-D393-4FF9-B989-A56DED0C152D}" presName="negativeSpace" presStyleCnt="0"/>
      <dgm:spPr/>
    </dgm:pt>
    <dgm:pt modelId="{00FFFC65-C9F8-4114-A1EB-88EBA05DF771}" type="pres">
      <dgm:prSet presAssocID="{865D78C1-D393-4FF9-B989-A56DED0C152D}" presName="childText" presStyleLbl="conFgAcc1" presStyleIdx="0" presStyleCnt="4">
        <dgm:presLayoutVars>
          <dgm:bulletEnabled val="1"/>
        </dgm:presLayoutVars>
      </dgm:prSet>
      <dgm:spPr/>
    </dgm:pt>
    <dgm:pt modelId="{584875D6-1580-4CCD-BE0D-8AE486EF967F}" type="pres">
      <dgm:prSet presAssocID="{735A58E3-DB06-4B2E-A1F4-1154391D6554}" presName="spaceBetweenRectangles" presStyleCnt="0"/>
      <dgm:spPr/>
    </dgm:pt>
    <dgm:pt modelId="{6CACF069-9F92-4A2C-ADEC-61A9B6944411}" type="pres">
      <dgm:prSet presAssocID="{3E02577F-DD11-41AA-91B3-EBD756520EB4}" presName="parentLin" presStyleCnt="0"/>
      <dgm:spPr/>
    </dgm:pt>
    <dgm:pt modelId="{783A7013-318D-43C7-AF46-E8DD4B7FC7F6}" type="pres">
      <dgm:prSet presAssocID="{3E02577F-DD11-41AA-91B3-EBD756520EB4}" presName="parentLeftMargin" presStyleLbl="node1" presStyleIdx="0" presStyleCnt="4"/>
      <dgm:spPr/>
    </dgm:pt>
    <dgm:pt modelId="{2A93598D-9EE8-4F73-9A65-C38FC61511AE}" type="pres">
      <dgm:prSet presAssocID="{3E02577F-DD11-41AA-91B3-EBD756520EB4}" presName="parentText" presStyleLbl="node1" presStyleIdx="1" presStyleCnt="4">
        <dgm:presLayoutVars>
          <dgm:chMax val="0"/>
          <dgm:bulletEnabled val="1"/>
        </dgm:presLayoutVars>
      </dgm:prSet>
      <dgm:spPr/>
    </dgm:pt>
    <dgm:pt modelId="{CBAF5FD8-89BC-4EF9-96AC-AA50AE87B6E3}" type="pres">
      <dgm:prSet presAssocID="{3E02577F-DD11-41AA-91B3-EBD756520EB4}" presName="negativeSpace" presStyleCnt="0"/>
      <dgm:spPr/>
    </dgm:pt>
    <dgm:pt modelId="{AE0824A1-1590-4B22-AE6D-090E8E80369A}" type="pres">
      <dgm:prSet presAssocID="{3E02577F-DD11-41AA-91B3-EBD756520EB4}" presName="childText" presStyleLbl="conFgAcc1" presStyleIdx="1" presStyleCnt="4">
        <dgm:presLayoutVars>
          <dgm:bulletEnabled val="1"/>
        </dgm:presLayoutVars>
      </dgm:prSet>
      <dgm:spPr/>
    </dgm:pt>
    <dgm:pt modelId="{68764B71-08E9-4CE1-94C8-72D3FAB10115}" type="pres">
      <dgm:prSet presAssocID="{E6C93D7E-E28C-4679-8616-075BADCF7FE8}" presName="spaceBetweenRectangles" presStyleCnt="0"/>
      <dgm:spPr/>
    </dgm:pt>
    <dgm:pt modelId="{CAC94F2E-F984-466A-8F2E-33B830FC1E92}" type="pres">
      <dgm:prSet presAssocID="{1B617500-7184-4A80-B77A-338DABE85C46}" presName="parentLin" presStyleCnt="0"/>
      <dgm:spPr/>
    </dgm:pt>
    <dgm:pt modelId="{B80709C2-088C-4A40-B56B-283C49D53317}" type="pres">
      <dgm:prSet presAssocID="{1B617500-7184-4A80-B77A-338DABE85C46}" presName="parentLeftMargin" presStyleLbl="node1" presStyleIdx="1" presStyleCnt="4"/>
      <dgm:spPr/>
    </dgm:pt>
    <dgm:pt modelId="{39275CE1-8613-4738-80FD-BD729906A19B}" type="pres">
      <dgm:prSet presAssocID="{1B617500-7184-4A80-B77A-338DABE85C46}" presName="parentText" presStyleLbl="node1" presStyleIdx="2" presStyleCnt="4">
        <dgm:presLayoutVars>
          <dgm:chMax val="0"/>
          <dgm:bulletEnabled val="1"/>
        </dgm:presLayoutVars>
      </dgm:prSet>
      <dgm:spPr/>
    </dgm:pt>
    <dgm:pt modelId="{BC5B406C-63AA-42E5-BDE9-6A3C1CAE497B}" type="pres">
      <dgm:prSet presAssocID="{1B617500-7184-4A80-B77A-338DABE85C46}" presName="negativeSpace" presStyleCnt="0"/>
      <dgm:spPr/>
    </dgm:pt>
    <dgm:pt modelId="{3082E786-134E-4CB6-B8B3-0C9E21811BDD}" type="pres">
      <dgm:prSet presAssocID="{1B617500-7184-4A80-B77A-338DABE85C46}" presName="childText" presStyleLbl="conFgAcc1" presStyleIdx="2" presStyleCnt="4">
        <dgm:presLayoutVars>
          <dgm:bulletEnabled val="1"/>
        </dgm:presLayoutVars>
      </dgm:prSet>
      <dgm:spPr/>
    </dgm:pt>
    <dgm:pt modelId="{01E57008-D74C-4983-9E4C-FF46224111E7}" type="pres">
      <dgm:prSet presAssocID="{C8C3C1D8-E8BB-4C2B-B90D-35C04B351821}" presName="spaceBetweenRectangles" presStyleCnt="0"/>
      <dgm:spPr/>
    </dgm:pt>
    <dgm:pt modelId="{4BFD064C-72C8-41FE-B5E2-9E4F57F4DD93}" type="pres">
      <dgm:prSet presAssocID="{C6CD2B03-8F2D-45F0-9E85-101EB650318B}" presName="parentLin" presStyleCnt="0"/>
      <dgm:spPr/>
    </dgm:pt>
    <dgm:pt modelId="{0029B7B0-1FB4-43A9-A160-30D5CCD1E258}" type="pres">
      <dgm:prSet presAssocID="{C6CD2B03-8F2D-45F0-9E85-101EB650318B}" presName="parentLeftMargin" presStyleLbl="node1" presStyleIdx="2" presStyleCnt="4"/>
      <dgm:spPr/>
    </dgm:pt>
    <dgm:pt modelId="{D936017A-9600-47CE-8347-0880DDF59E01}" type="pres">
      <dgm:prSet presAssocID="{C6CD2B03-8F2D-45F0-9E85-101EB650318B}" presName="parentText" presStyleLbl="node1" presStyleIdx="3" presStyleCnt="4">
        <dgm:presLayoutVars>
          <dgm:chMax val="0"/>
          <dgm:bulletEnabled val="1"/>
        </dgm:presLayoutVars>
      </dgm:prSet>
      <dgm:spPr/>
    </dgm:pt>
    <dgm:pt modelId="{DA71682D-ACA3-4173-B07E-1A85DFB276C7}" type="pres">
      <dgm:prSet presAssocID="{C6CD2B03-8F2D-45F0-9E85-101EB650318B}" presName="negativeSpace" presStyleCnt="0"/>
      <dgm:spPr/>
    </dgm:pt>
    <dgm:pt modelId="{5924B854-D734-415B-B434-284178AE5816}" type="pres">
      <dgm:prSet presAssocID="{C6CD2B03-8F2D-45F0-9E85-101EB650318B}" presName="childText" presStyleLbl="conFgAcc1" presStyleIdx="3" presStyleCnt="4">
        <dgm:presLayoutVars>
          <dgm:bulletEnabled val="1"/>
        </dgm:presLayoutVars>
      </dgm:prSet>
      <dgm:spPr/>
    </dgm:pt>
  </dgm:ptLst>
  <dgm:cxnLst>
    <dgm:cxn modelId="{34F40F01-DB4A-4A1F-88E0-4DF7536515BB}" srcId="{2ABCB287-170A-4CDA-9B5E-251A22687160}" destId="{1B617500-7184-4A80-B77A-338DABE85C46}" srcOrd="2" destOrd="0" parTransId="{90BF32A9-A76E-4DCD-8485-6FA332633877}" sibTransId="{C8C3C1D8-E8BB-4C2B-B90D-35C04B351821}"/>
    <dgm:cxn modelId="{4EC50904-0DCE-42C4-AB4B-0ED02B2DD78A}" type="presOf" srcId="{DBAD3955-0EA4-47B9-B7E6-1D08566B33A8}" destId="{3082E786-134E-4CB6-B8B3-0C9E21811BDD}" srcOrd="0" destOrd="5" presId="urn:microsoft.com/office/officeart/2005/8/layout/list1"/>
    <dgm:cxn modelId="{4BF79608-F88C-4424-B4A4-465A3FE5935D}" type="presOf" srcId="{2ABCB287-170A-4CDA-9B5E-251A22687160}" destId="{8C965673-B91E-497A-A07D-E0ADFD3206F6}" srcOrd="0" destOrd="0" presId="urn:microsoft.com/office/officeart/2005/8/layout/list1"/>
    <dgm:cxn modelId="{FCEFAA14-B155-46D1-A533-B5E6DE49AEA3}" type="presOf" srcId="{DDFB8053-3402-4952-946B-C7A840E8C554}" destId="{3082E786-134E-4CB6-B8B3-0C9E21811BDD}" srcOrd="0" destOrd="1" presId="urn:microsoft.com/office/officeart/2005/8/layout/list1"/>
    <dgm:cxn modelId="{EE650715-7EE4-4ED8-BC02-6EE28972F722}" type="presOf" srcId="{3B38E5C3-3E8D-4B70-B7A4-39029CB255DB}" destId="{3082E786-134E-4CB6-B8B3-0C9E21811BDD}" srcOrd="0" destOrd="4" presId="urn:microsoft.com/office/officeart/2005/8/layout/list1"/>
    <dgm:cxn modelId="{C6622216-1CFC-45BC-85C1-30BC11A77966}" type="presOf" srcId="{813E1A0B-1966-44D8-9F16-4229EF4C0C36}" destId="{00FFFC65-C9F8-4114-A1EB-88EBA05DF771}" srcOrd="0" destOrd="0" presId="urn:microsoft.com/office/officeart/2005/8/layout/list1"/>
    <dgm:cxn modelId="{1A5D6225-0BB8-42F1-B1B6-3E1638B2F571}" srcId="{2ABCB287-170A-4CDA-9B5E-251A22687160}" destId="{C6CD2B03-8F2D-45F0-9E85-101EB650318B}" srcOrd="3" destOrd="0" parTransId="{1D65104C-59FD-4781-A795-1501C702B67F}" sibTransId="{6D86014C-2AD5-450A-933A-3B79BD015A60}"/>
    <dgm:cxn modelId="{73402F27-3B91-4862-96E3-C5A35B2677DC}" srcId="{1B617500-7184-4A80-B77A-338DABE85C46}" destId="{DBAD3955-0EA4-47B9-B7E6-1D08566B33A8}" srcOrd="3" destOrd="0" parTransId="{6B2A7C32-C84C-4D65-A236-7DDED373D58E}" sibTransId="{3211F49F-0952-4714-9DEF-B6B259A8601D}"/>
    <dgm:cxn modelId="{9CF3DD27-6AE3-496A-BFF9-7244FEC32AAE}" type="presOf" srcId="{C6CD2B03-8F2D-45F0-9E85-101EB650318B}" destId="{0029B7B0-1FB4-43A9-A160-30D5CCD1E258}" srcOrd="0" destOrd="0" presId="urn:microsoft.com/office/officeart/2005/8/layout/list1"/>
    <dgm:cxn modelId="{9811193C-8AA7-4B9C-AB47-7944AE428552}" srcId="{1B617500-7184-4A80-B77A-338DABE85C46}" destId="{DDFB8053-3402-4952-946B-C7A840E8C554}" srcOrd="1" destOrd="0" parTransId="{E9CACCB4-4D3F-4B2A-BF83-54C7F7DDC407}" sibTransId="{455CEA57-39E3-45F6-B501-E934C1E26566}"/>
    <dgm:cxn modelId="{53A30C5D-9FB7-49F8-8C40-737FFF98A114}" srcId="{3E02577F-DD11-41AA-91B3-EBD756520EB4}" destId="{EC018722-D040-4FD5-95EF-E14DAC5FE5E0}" srcOrd="1" destOrd="0" parTransId="{24E302F5-F628-4ACC-8C12-E1E1B8043710}" sibTransId="{F74F071E-5FC7-46E4-BA97-E1FCD60BF50D}"/>
    <dgm:cxn modelId="{A2A72863-152E-4976-85D7-9342BAE6FB1C}" type="presOf" srcId="{17A2651C-C3BD-4B66-953F-7D4F5B3D4366}" destId="{3082E786-134E-4CB6-B8B3-0C9E21811BDD}" srcOrd="0" destOrd="0" presId="urn:microsoft.com/office/officeart/2005/8/layout/list1"/>
    <dgm:cxn modelId="{B9258B44-6990-4EFF-9809-A0E48A77A99E}" srcId="{2ABCB287-170A-4CDA-9B5E-251A22687160}" destId="{865D78C1-D393-4FF9-B989-A56DED0C152D}" srcOrd="0" destOrd="0" parTransId="{42F9D388-43E6-4488-A89D-7E79128FABCB}" sibTransId="{735A58E3-DB06-4B2E-A1F4-1154391D6554}"/>
    <dgm:cxn modelId="{D74C194B-FFBF-48B0-8217-567C35254DEA}" type="presOf" srcId="{C6CD2B03-8F2D-45F0-9E85-101EB650318B}" destId="{D936017A-9600-47CE-8347-0880DDF59E01}" srcOrd="1" destOrd="0" presId="urn:microsoft.com/office/officeart/2005/8/layout/list1"/>
    <dgm:cxn modelId="{B1D2BA6F-667C-4734-A873-73F79AD32B5D}" type="presOf" srcId="{CF8C3129-2623-40D7-9334-C7EC84CBB02C}" destId="{AE0824A1-1590-4B22-AE6D-090E8E80369A}" srcOrd="0" destOrd="0" presId="urn:microsoft.com/office/officeart/2005/8/layout/list1"/>
    <dgm:cxn modelId="{761C3857-0997-4064-B660-A9AD4F95F0FD}" type="presOf" srcId="{3E02577F-DD11-41AA-91B3-EBD756520EB4}" destId="{2A93598D-9EE8-4F73-9A65-C38FC61511AE}" srcOrd="1" destOrd="0" presId="urn:microsoft.com/office/officeart/2005/8/layout/list1"/>
    <dgm:cxn modelId="{ED5E4359-96CE-4E44-A53B-7F881B006091}" srcId="{3E02577F-DD11-41AA-91B3-EBD756520EB4}" destId="{CF8C3129-2623-40D7-9334-C7EC84CBB02C}" srcOrd="0" destOrd="0" parTransId="{62C8FEDC-53A0-4221-A9A1-6F1ADE3E8334}" sibTransId="{A12C590A-5FCB-4480-9BFC-DEACF2F3B513}"/>
    <dgm:cxn modelId="{C21C217A-8440-464B-AA79-641EB4446F17}" type="presOf" srcId="{1B617500-7184-4A80-B77A-338DABE85C46}" destId="{B80709C2-088C-4A40-B56B-283C49D53317}" srcOrd="0" destOrd="0" presId="urn:microsoft.com/office/officeart/2005/8/layout/list1"/>
    <dgm:cxn modelId="{F23E8191-9B83-492C-B0EB-F352638F8BF8}" type="presOf" srcId="{3E02577F-DD11-41AA-91B3-EBD756520EB4}" destId="{783A7013-318D-43C7-AF46-E8DD4B7FC7F6}" srcOrd="0" destOrd="0" presId="urn:microsoft.com/office/officeart/2005/8/layout/list1"/>
    <dgm:cxn modelId="{6AA0BFA3-EE14-40E3-9AB8-B010A4C13A7C}" type="presOf" srcId="{A5BBC710-C271-4C75-9AF7-CF3D3A6B80CD}" destId="{3082E786-134E-4CB6-B8B3-0C9E21811BDD}" srcOrd="0" destOrd="3" presId="urn:microsoft.com/office/officeart/2005/8/layout/list1"/>
    <dgm:cxn modelId="{00CC9CA5-E754-4CF5-8C9C-1577BDFFFD5D}" srcId="{2ABCB287-170A-4CDA-9B5E-251A22687160}" destId="{3E02577F-DD11-41AA-91B3-EBD756520EB4}" srcOrd="1" destOrd="0" parTransId="{91058013-E466-4448-80C9-B03025A247E6}" sibTransId="{E6C93D7E-E28C-4679-8616-075BADCF7FE8}"/>
    <dgm:cxn modelId="{FD9E0FB4-0413-4A6F-AE4A-E60110E526DF}" type="presOf" srcId="{EC018722-D040-4FD5-95EF-E14DAC5FE5E0}" destId="{AE0824A1-1590-4B22-AE6D-090E8E80369A}" srcOrd="0" destOrd="1" presId="urn:microsoft.com/office/officeart/2005/8/layout/list1"/>
    <dgm:cxn modelId="{D88ED6BA-D415-448B-935A-CA49029EBFE1}" type="presOf" srcId="{616C3049-14B9-4E24-98C6-D166B1932739}" destId="{00FFFC65-C9F8-4114-A1EB-88EBA05DF771}" srcOrd="0" destOrd="1" presId="urn:microsoft.com/office/officeart/2005/8/layout/list1"/>
    <dgm:cxn modelId="{674EBDBC-6BBC-44D6-A6EB-354BAB1B07EF}" srcId="{1B617500-7184-4A80-B77A-338DABE85C46}" destId="{39E4D0D7-AF30-49ED-B927-E3D160B5D819}" srcOrd="2" destOrd="0" parTransId="{1CA09DC8-8954-402F-A6DD-F481AD6DAC39}" sibTransId="{0A062A23-C90E-4BA3-A612-2C835ED997C8}"/>
    <dgm:cxn modelId="{7DCE5ACB-0C6E-432A-959D-1F13293DD841}" srcId="{865D78C1-D393-4FF9-B989-A56DED0C152D}" destId="{616C3049-14B9-4E24-98C6-D166B1932739}" srcOrd="1" destOrd="0" parTransId="{9F9EF90F-3A2D-443D-AA18-B54B6E2374D0}" sibTransId="{F31406B3-DD98-4414-85A8-4ACB7A832B5F}"/>
    <dgm:cxn modelId="{285A2EDA-3E82-4D81-BCEC-2F40DC5D6E20}" srcId="{39E4D0D7-AF30-49ED-B927-E3D160B5D819}" destId="{A5BBC710-C271-4C75-9AF7-CF3D3A6B80CD}" srcOrd="0" destOrd="0" parTransId="{D668FA0D-9741-4638-9CD2-4C2115359512}" sibTransId="{C2673D8C-369E-4139-B7A9-2DECC4F82251}"/>
    <dgm:cxn modelId="{11A641DD-8DEA-4A69-9582-C6F4EE85946F}" srcId="{39E4D0D7-AF30-49ED-B927-E3D160B5D819}" destId="{3B38E5C3-3E8D-4B70-B7A4-39029CB255DB}" srcOrd="1" destOrd="0" parTransId="{36A08AAC-99DD-424D-BA27-478CA58BA264}" sibTransId="{075362F2-19FF-422D-8C96-408AB0BB9771}"/>
    <dgm:cxn modelId="{53B34EDF-6B5C-4360-9166-F5F0F163F7B2}" type="presOf" srcId="{1B617500-7184-4A80-B77A-338DABE85C46}" destId="{39275CE1-8613-4738-80FD-BD729906A19B}" srcOrd="1" destOrd="0" presId="urn:microsoft.com/office/officeart/2005/8/layout/list1"/>
    <dgm:cxn modelId="{477C88DF-C831-4091-A349-BAC0E0AFC8C7}" srcId="{865D78C1-D393-4FF9-B989-A56DED0C152D}" destId="{813E1A0B-1966-44D8-9F16-4229EF4C0C36}" srcOrd="0" destOrd="0" parTransId="{30967221-FE70-43B6-8CBF-6C2611D50545}" sibTransId="{2496640C-81D1-44B6-A19C-DF4F9DCE7321}"/>
    <dgm:cxn modelId="{7551CAF4-A591-4F3D-A49B-30813BC0A481}" type="presOf" srcId="{865D78C1-D393-4FF9-B989-A56DED0C152D}" destId="{27625C4E-4FEB-46AA-8098-81E7AB23A4B9}" srcOrd="0" destOrd="0" presId="urn:microsoft.com/office/officeart/2005/8/layout/list1"/>
    <dgm:cxn modelId="{404DD0F4-FA0A-4CCC-AE82-2A074C74F71A}" type="presOf" srcId="{865D78C1-D393-4FF9-B989-A56DED0C152D}" destId="{D21E01FB-FAAD-449A-8CED-07CC14A1A9B8}" srcOrd="1" destOrd="0" presId="urn:microsoft.com/office/officeart/2005/8/layout/list1"/>
    <dgm:cxn modelId="{D88789F5-DAE4-4452-9B18-CFCDF644CDB1}" type="presOf" srcId="{39E4D0D7-AF30-49ED-B927-E3D160B5D819}" destId="{3082E786-134E-4CB6-B8B3-0C9E21811BDD}" srcOrd="0" destOrd="2" presId="urn:microsoft.com/office/officeart/2005/8/layout/list1"/>
    <dgm:cxn modelId="{21B263FC-74A0-49F0-9C2D-0D01368393BE}" srcId="{1B617500-7184-4A80-B77A-338DABE85C46}" destId="{17A2651C-C3BD-4B66-953F-7D4F5B3D4366}" srcOrd="0" destOrd="0" parTransId="{F8F6E1AD-0369-4246-B3B2-94272D40AAB0}" sibTransId="{EA3FDAAE-B9EE-461B-AC4E-CDFF71C06F97}"/>
    <dgm:cxn modelId="{7F6217F9-D8EB-4899-9BD0-DE2A2783FFE7}" type="presParOf" srcId="{8C965673-B91E-497A-A07D-E0ADFD3206F6}" destId="{99C5F1F1-811D-4BCE-A33E-439792605204}" srcOrd="0" destOrd="0" presId="urn:microsoft.com/office/officeart/2005/8/layout/list1"/>
    <dgm:cxn modelId="{C196F0A6-2B2F-49B2-ADC1-640F6E847AE4}" type="presParOf" srcId="{99C5F1F1-811D-4BCE-A33E-439792605204}" destId="{27625C4E-4FEB-46AA-8098-81E7AB23A4B9}" srcOrd="0" destOrd="0" presId="urn:microsoft.com/office/officeart/2005/8/layout/list1"/>
    <dgm:cxn modelId="{BD708E1C-C113-497A-B5CA-D785F89B7AA5}" type="presParOf" srcId="{99C5F1F1-811D-4BCE-A33E-439792605204}" destId="{D21E01FB-FAAD-449A-8CED-07CC14A1A9B8}" srcOrd="1" destOrd="0" presId="urn:microsoft.com/office/officeart/2005/8/layout/list1"/>
    <dgm:cxn modelId="{74184E09-9C52-4C8D-BD01-BEBE6BF1A1A6}" type="presParOf" srcId="{8C965673-B91E-497A-A07D-E0ADFD3206F6}" destId="{FD96D69E-1C20-4EBF-B656-3619609ADDE7}" srcOrd="1" destOrd="0" presId="urn:microsoft.com/office/officeart/2005/8/layout/list1"/>
    <dgm:cxn modelId="{4D0B28FC-9B09-4A38-A8D5-AD3276776B39}" type="presParOf" srcId="{8C965673-B91E-497A-A07D-E0ADFD3206F6}" destId="{00FFFC65-C9F8-4114-A1EB-88EBA05DF771}" srcOrd="2" destOrd="0" presId="urn:microsoft.com/office/officeart/2005/8/layout/list1"/>
    <dgm:cxn modelId="{543450EF-DA11-4333-92B5-D308BED582E0}" type="presParOf" srcId="{8C965673-B91E-497A-A07D-E0ADFD3206F6}" destId="{584875D6-1580-4CCD-BE0D-8AE486EF967F}" srcOrd="3" destOrd="0" presId="urn:microsoft.com/office/officeart/2005/8/layout/list1"/>
    <dgm:cxn modelId="{4EA7DD6A-A384-4CC3-808D-3F14DC01F432}" type="presParOf" srcId="{8C965673-B91E-497A-A07D-E0ADFD3206F6}" destId="{6CACF069-9F92-4A2C-ADEC-61A9B6944411}" srcOrd="4" destOrd="0" presId="urn:microsoft.com/office/officeart/2005/8/layout/list1"/>
    <dgm:cxn modelId="{86EA508C-ADE5-4AB5-8D3B-76BEA71D3771}" type="presParOf" srcId="{6CACF069-9F92-4A2C-ADEC-61A9B6944411}" destId="{783A7013-318D-43C7-AF46-E8DD4B7FC7F6}" srcOrd="0" destOrd="0" presId="urn:microsoft.com/office/officeart/2005/8/layout/list1"/>
    <dgm:cxn modelId="{229652D7-1C51-435B-8656-A64C2AE69ECF}" type="presParOf" srcId="{6CACF069-9F92-4A2C-ADEC-61A9B6944411}" destId="{2A93598D-9EE8-4F73-9A65-C38FC61511AE}" srcOrd="1" destOrd="0" presId="urn:microsoft.com/office/officeart/2005/8/layout/list1"/>
    <dgm:cxn modelId="{C8F43E76-A13C-4CA3-AC8F-65275552C422}" type="presParOf" srcId="{8C965673-B91E-497A-A07D-E0ADFD3206F6}" destId="{CBAF5FD8-89BC-4EF9-96AC-AA50AE87B6E3}" srcOrd="5" destOrd="0" presId="urn:microsoft.com/office/officeart/2005/8/layout/list1"/>
    <dgm:cxn modelId="{889DD2E0-10D6-44D6-A71D-6712C1CC0C89}" type="presParOf" srcId="{8C965673-B91E-497A-A07D-E0ADFD3206F6}" destId="{AE0824A1-1590-4B22-AE6D-090E8E80369A}" srcOrd="6" destOrd="0" presId="urn:microsoft.com/office/officeart/2005/8/layout/list1"/>
    <dgm:cxn modelId="{AF01C803-D833-47C4-983C-656C5BA1BB7C}" type="presParOf" srcId="{8C965673-B91E-497A-A07D-E0ADFD3206F6}" destId="{68764B71-08E9-4CE1-94C8-72D3FAB10115}" srcOrd="7" destOrd="0" presId="urn:microsoft.com/office/officeart/2005/8/layout/list1"/>
    <dgm:cxn modelId="{59808A05-5FE6-4321-B308-46310FAFC6EB}" type="presParOf" srcId="{8C965673-B91E-497A-A07D-E0ADFD3206F6}" destId="{CAC94F2E-F984-466A-8F2E-33B830FC1E92}" srcOrd="8" destOrd="0" presId="urn:microsoft.com/office/officeart/2005/8/layout/list1"/>
    <dgm:cxn modelId="{88C424CA-6E9E-4276-A428-E6376569FE54}" type="presParOf" srcId="{CAC94F2E-F984-466A-8F2E-33B830FC1E92}" destId="{B80709C2-088C-4A40-B56B-283C49D53317}" srcOrd="0" destOrd="0" presId="urn:microsoft.com/office/officeart/2005/8/layout/list1"/>
    <dgm:cxn modelId="{A8F44C10-D040-48E4-A353-32FAF03A5C87}" type="presParOf" srcId="{CAC94F2E-F984-466A-8F2E-33B830FC1E92}" destId="{39275CE1-8613-4738-80FD-BD729906A19B}" srcOrd="1" destOrd="0" presId="urn:microsoft.com/office/officeart/2005/8/layout/list1"/>
    <dgm:cxn modelId="{336D7998-8FA4-4C93-8393-31BBFBACA569}" type="presParOf" srcId="{8C965673-B91E-497A-A07D-E0ADFD3206F6}" destId="{BC5B406C-63AA-42E5-BDE9-6A3C1CAE497B}" srcOrd="9" destOrd="0" presId="urn:microsoft.com/office/officeart/2005/8/layout/list1"/>
    <dgm:cxn modelId="{195EC15E-87E3-463E-992B-EC71FF28AB67}" type="presParOf" srcId="{8C965673-B91E-497A-A07D-E0ADFD3206F6}" destId="{3082E786-134E-4CB6-B8B3-0C9E21811BDD}" srcOrd="10" destOrd="0" presId="urn:microsoft.com/office/officeart/2005/8/layout/list1"/>
    <dgm:cxn modelId="{D96E7EB1-EFEF-4FF3-B87F-232C41351037}" type="presParOf" srcId="{8C965673-B91E-497A-A07D-E0ADFD3206F6}" destId="{01E57008-D74C-4983-9E4C-FF46224111E7}" srcOrd="11" destOrd="0" presId="urn:microsoft.com/office/officeart/2005/8/layout/list1"/>
    <dgm:cxn modelId="{FDE75C55-1E47-48FE-B578-BAD6ED2B0F7D}" type="presParOf" srcId="{8C965673-B91E-497A-A07D-E0ADFD3206F6}" destId="{4BFD064C-72C8-41FE-B5E2-9E4F57F4DD93}" srcOrd="12" destOrd="0" presId="urn:microsoft.com/office/officeart/2005/8/layout/list1"/>
    <dgm:cxn modelId="{967962FF-A367-45D9-886B-31F680463A48}" type="presParOf" srcId="{4BFD064C-72C8-41FE-B5E2-9E4F57F4DD93}" destId="{0029B7B0-1FB4-43A9-A160-30D5CCD1E258}" srcOrd="0" destOrd="0" presId="urn:microsoft.com/office/officeart/2005/8/layout/list1"/>
    <dgm:cxn modelId="{EAA57A46-522E-4BE1-B6B9-C4E3ECDA57E0}" type="presParOf" srcId="{4BFD064C-72C8-41FE-B5E2-9E4F57F4DD93}" destId="{D936017A-9600-47CE-8347-0880DDF59E01}" srcOrd="1" destOrd="0" presId="urn:microsoft.com/office/officeart/2005/8/layout/list1"/>
    <dgm:cxn modelId="{CE2C4EDD-262B-4597-B5DE-3824155E9E4D}" type="presParOf" srcId="{8C965673-B91E-497A-A07D-E0ADFD3206F6}" destId="{DA71682D-ACA3-4173-B07E-1A85DFB276C7}" srcOrd="13" destOrd="0" presId="urn:microsoft.com/office/officeart/2005/8/layout/list1"/>
    <dgm:cxn modelId="{64D6219F-ABF3-4031-B169-F0471FF9A783}" type="presParOf" srcId="{8C965673-B91E-497A-A07D-E0ADFD3206F6}" destId="{5924B854-D734-415B-B434-284178AE581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70FD8F-0050-42E3-8B3A-6ED7CFB9852E}" type="doc">
      <dgm:prSet loTypeId="urn:microsoft.com/office/officeart/2016/7/layout/RoundedRectangleTimeline" loCatId="process" qsTypeId="urn:microsoft.com/office/officeart/2005/8/quickstyle/simple1" qsCatId="simple" csTypeId="urn:microsoft.com/office/officeart/2005/8/colors/accent1_3" csCatId="accent1" phldr="1"/>
      <dgm:spPr/>
      <dgm:t>
        <a:bodyPr/>
        <a:lstStyle/>
        <a:p>
          <a:endParaRPr lang="en-US"/>
        </a:p>
      </dgm:t>
    </dgm:pt>
    <dgm:pt modelId="{8DB5D7D5-6A1C-4ABC-8850-759A9D876047}">
      <dgm:prSet/>
      <dgm:spPr/>
      <dgm:t>
        <a:bodyPr/>
        <a:lstStyle/>
        <a:p>
          <a:r>
            <a:rPr lang="en-US"/>
            <a:t>2018</a:t>
          </a:r>
          <a:endParaRPr lang="en-US" dirty="0"/>
        </a:p>
      </dgm:t>
    </dgm:pt>
    <dgm:pt modelId="{D8874F40-D7B0-41DE-BB6F-A6014FEAB2D7}" type="parTrans" cxnId="{C5202EE1-10E9-4076-9D55-9E0CF8B152AF}">
      <dgm:prSet/>
      <dgm:spPr/>
      <dgm:t>
        <a:bodyPr/>
        <a:lstStyle/>
        <a:p>
          <a:endParaRPr lang="en-US"/>
        </a:p>
      </dgm:t>
    </dgm:pt>
    <dgm:pt modelId="{BD6E0A2E-99C8-4F5A-971A-CD211D1099FF}" type="sibTrans" cxnId="{C5202EE1-10E9-4076-9D55-9E0CF8B152AF}">
      <dgm:prSet/>
      <dgm:spPr/>
      <dgm:t>
        <a:bodyPr/>
        <a:lstStyle/>
        <a:p>
          <a:endParaRPr lang="en-US"/>
        </a:p>
      </dgm:t>
    </dgm:pt>
    <dgm:pt modelId="{96262926-A67D-4E4E-9515-5EBC67F0B634}">
      <dgm:prSet custT="1"/>
      <dgm:spPr/>
      <dgm:t>
        <a:bodyPr/>
        <a:lstStyle/>
        <a:p>
          <a:r>
            <a:rPr lang="en-US" sz="1200">
              <a:latin typeface="Tahoma" panose="020B0604030504040204" pitchFamily="34" charset="0"/>
              <a:ea typeface="Tahoma" panose="020B0604030504040204" pitchFamily="34" charset="0"/>
              <a:cs typeface="Tahoma" panose="020B0604030504040204" pitchFamily="34" charset="0"/>
            </a:rPr>
            <a:t>7.08%, 3.54%, 245 tỷ USD, 12/12 chỉ tiêu KH</a:t>
          </a:r>
          <a:endParaRPr lang="en-US" sz="1200" dirty="0">
            <a:latin typeface="Tahoma" panose="020B0604030504040204" pitchFamily="34" charset="0"/>
            <a:ea typeface="Tahoma" panose="020B0604030504040204" pitchFamily="34" charset="0"/>
            <a:cs typeface="Tahoma" panose="020B0604030504040204" pitchFamily="34" charset="0"/>
          </a:endParaRPr>
        </a:p>
      </dgm:t>
    </dgm:pt>
    <dgm:pt modelId="{EC74E552-C501-4B0E-9400-E8B410F53D50}" type="parTrans" cxnId="{8C5B110A-FBC3-4CBF-BED2-413E87D4DAD5}">
      <dgm:prSet/>
      <dgm:spPr/>
      <dgm:t>
        <a:bodyPr/>
        <a:lstStyle/>
        <a:p>
          <a:endParaRPr lang="en-US"/>
        </a:p>
      </dgm:t>
    </dgm:pt>
    <dgm:pt modelId="{1DA7ACEB-F642-43C1-BCB5-F580B9B985B9}" type="sibTrans" cxnId="{8C5B110A-FBC3-4CBF-BED2-413E87D4DAD5}">
      <dgm:prSet/>
      <dgm:spPr/>
      <dgm:t>
        <a:bodyPr/>
        <a:lstStyle/>
        <a:p>
          <a:endParaRPr lang="en-US"/>
        </a:p>
      </dgm:t>
    </dgm:pt>
    <dgm:pt modelId="{C5146535-FD3D-4589-98A3-623B8DA4B8DB}">
      <dgm:prSet/>
      <dgm:spPr/>
      <dgm:t>
        <a:bodyPr/>
        <a:lstStyle/>
        <a:p>
          <a:r>
            <a:rPr lang="en-US"/>
            <a:t>2019</a:t>
          </a:r>
          <a:endParaRPr lang="en-US" dirty="0"/>
        </a:p>
      </dgm:t>
    </dgm:pt>
    <dgm:pt modelId="{20848F78-EC70-4162-96CE-CC68006930F0}" type="parTrans" cxnId="{8EBF857E-7408-4941-91E4-293B0F59EEF7}">
      <dgm:prSet/>
      <dgm:spPr/>
      <dgm:t>
        <a:bodyPr/>
        <a:lstStyle/>
        <a:p>
          <a:endParaRPr lang="en-US"/>
        </a:p>
      </dgm:t>
    </dgm:pt>
    <dgm:pt modelId="{7A3CCAF8-AC3A-401E-AEDD-44BBC1AA9C31}" type="sibTrans" cxnId="{8EBF857E-7408-4941-91E4-293B0F59EEF7}">
      <dgm:prSet/>
      <dgm:spPr/>
      <dgm:t>
        <a:bodyPr/>
        <a:lstStyle/>
        <a:p>
          <a:endParaRPr lang="en-US"/>
        </a:p>
      </dgm:t>
    </dgm:pt>
    <dgm:pt modelId="{E80CA270-6C90-4E17-ACEA-46B56AD54DD1}">
      <dgm:prSet custT="1"/>
      <dgm:spPr/>
      <dgm:t>
        <a:bodyPr/>
        <a:lstStyle/>
        <a:p>
          <a:r>
            <a:rPr lang="en-US" sz="1200">
              <a:latin typeface="Tahoma" panose="020B0604030504040204" pitchFamily="34" charset="0"/>
              <a:ea typeface="Tahoma" panose="020B0604030504040204" pitchFamily="34" charset="0"/>
              <a:cs typeface="Tahoma" panose="020B0604030504040204" pitchFamily="34" charset="0"/>
            </a:rPr>
            <a:t>7.02%, 2.79%, 264 tỷ USD, 12/12 chỉ tiêu KH</a:t>
          </a:r>
          <a:endParaRPr lang="en-US" sz="1200" dirty="0">
            <a:latin typeface="Tahoma" panose="020B0604030504040204" pitchFamily="34" charset="0"/>
            <a:ea typeface="Tahoma" panose="020B0604030504040204" pitchFamily="34" charset="0"/>
            <a:cs typeface="Tahoma" panose="020B0604030504040204" pitchFamily="34" charset="0"/>
          </a:endParaRPr>
        </a:p>
      </dgm:t>
    </dgm:pt>
    <dgm:pt modelId="{7EEC8067-96EF-4BE0-8BE3-BA59ED78A31F}" type="parTrans" cxnId="{2DC28DF8-5C1B-4F53-A4C1-D5B63FB54BAF}">
      <dgm:prSet/>
      <dgm:spPr/>
      <dgm:t>
        <a:bodyPr/>
        <a:lstStyle/>
        <a:p>
          <a:endParaRPr lang="en-US"/>
        </a:p>
      </dgm:t>
    </dgm:pt>
    <dgm:pt modelId="{1AFE46E5-6B07-4894-8ECB-21BD7E7B8AF1}" type="sibTrans" cxnId="{2DC28DF8-5C1B-4F53-A4C1-D5B63FB54BAF}">
      <dgm:prSet/>
      <dgm:spPr/>
      <dgm:t>
        <a:bodyPr/>
        <a:lstStyle/>
        <a:p>
          <a:endParaRPr lang="en-US"/>
        </a:p>
      </dgm:t>
    </dgm:pt>
    <dgm:pt modelId="{09C152DA-7620-4852-8162-A77EC3609F3F}">
      <dgm:prSet/>
      <dgm:spPr/>
      <dgm:t>
        <a:bodyPr/>
        <a:lstStyle/>
        <a:p>
          <a:r>
            <a:rPr lang="en-US"/>
            <a:t>2020</a:t>
          </a:r>
          <a:endParaRPr lang="en-US" dirty="0"/>
        </a:p>
      </dgm:t>
    </dgm:pt>
    <dgm:pt modelId="{9F6D14C0-6C82-4CBD-8D6D-B0E117B6F2ED}" type="parTrans" cxnId="{23ECAC8B-17A4-4883-AA0E-06D66B7E788A}">
      <dgm:prSet/>
      <dgm:spPr/>
      <dgm:t>
        <a:bodyPr/>
        <a:lstStyle/>
        <a:p>
          <a:endParaRPr lang="en-US"/>
        </a:p>
      </dgm:t>
    </dgm:pt>
    <dgm:pt modelId="{0AE8D36D-0F0F-4206-AE39-0A2D73987B68}" type="sibTrans" cxnId="{23ECAC8B-17A4-4883-AA0E-06D66B7E788A}">
      <dgm:prSet/>
      <dgm:spPr/>
      <dgm:t>
        <a:bodyPr/>
        <a:lstStyle/>
        <a:p>
          <a:endParaRPr lang="en-US"/>
        </a:p>
      </dgm:t>
    </dgm:pt>
    <dgm:pt modelId="{6C8937BE-93F8-4DED-8538-1C601DAEBA66}">
      <dgm:prSet custT="1"/>
      <dgm:spPr/>
      <dgm:t>
        <a:bodyPr/>
        <a:lstStyle/>
        <a:p>
          <a:r>
            <a:rPr lang="en-US" sz="1200" b="1">
              <a:solidFill>
                <a:srgbClr val="FF0000"/>
              </a:solidFill>
              <a:latin typeface="Tahoma" panose="020B0604030504040204" pitchFamily="34" charset="0"/>
              <a:ea typeface="Tahoma" panose="020B0604030504040204" pitchFamily="34" charset="0"/>
              <a:cs typeface="Tahoma" panose="020B0604030504040204" pitchFamily="34" charset="0"/>
            </a:rPr>
            <a:t>Covid-19?</a:t>
          </a:r>
          <a:endParaRPr lang="en-US" sz="1200" b="1" dirty="0">
            <a:solidFill>
              <a:srgbClr val="FF0000"/>
            </a:solidFill>
            <a:latin typeface="Tahoma" panose="020B0604030504040204" pitchFamily="34" charset="0"/>
            <a:ea typeface="Tahoma" panose="020B0604030504040204" pitchFamily="34" charset="0"/>
            <a:cs typeface="Tahoma" panose="020B0604030504040204" pitchFamily="34" charset="0"/>
          </a:endParaRPr>
        </a:p>
      </dgm:t>
    </dgm:pt>
    <dgm:pt modelId="{77D169C6-D77F-456D-B18B-D7BE016AD87A}" type="parTrans" cxnId="{FAA8D3DD-12E8-457D-9144-B037C5678347}">
      <dgm:prSet/>
      <dgm:spPr/>
      <dgm:t>
        <a:bodyPr/>
        <a:lstStyle/>
        <a:p>
          <a:endParaRPr lang="en-US"/>
        </a:p>
      </dgm:t>
    </dgm:pt>
    <dgm:pt modelId="{A97BE953-FA9D-4BA6-A92C-494DB1F3BA59}" type="sibTrans" cxnId="{FAA8D3DD-12E8-457D-9144-B037C5678347}">
      <dgm:prSet/>
      <dgm:spPr/>
      <dgm:t>
        <a:bodyPr/>
        <a:lstStyle/>
        <a:p>
          <a:endParaRPr lang="en-US"/>
        </a:p>
      </dgm:t>
    </dgm:pt>
    <dgm:pt modelId="{AB52B3CC-6563-466D-BFC3-9B6B5AFA0881}" type="pres">
      <dgm:prSet presAssocID="{6A70FD8F-0050-42E3-8B3A-6ED7CFB9852E}" presName="Name0" presStyleCnt="0">
        <dgm:presLayoutVars>
          <dgm:chMax/>
          <dgm:chPref/>
          <dgm:animLvl val="lvl"/>
        </dgm:presLayoutVars>
      </dgm:prSet>
      <dgm:spPr/>
    </dgm:pt>
    <dgm:pt modelId="{815EDF7B-AC93-4A61-87AA-CAA5D85C31A8}" type="pres">
      <dgm:prSet presAssocID="{8DB5D7D5-6A1C-4ABC-8850-759A9D876047}" presName="composite1" presStyleCnt="0"/>
      <dgm:spPr/>
    </dgm:pt>
    <dgm:pt modelId="{954381E7-0584-46DD-8108-E9BF4F2B5005}" type="pres">
      <dgm:prSet presAssocID="{8DB5D7D5-6A1C-4ABC-8850-759A9D876047}" presName="parent1" presStyleLbl="alignNode1" presStyleIdx="0" presStyleCnt="3">
        <dgm:presLayoutVars>
          <dgm:chMax val="1"/>
          <dgm:chPref val="1"/>
          <dgm:bulletEnabled val="1"/>
        </dgm:presLayoutVars>
      </dgm:prSet>
      <dgm:spPr/>
    </dgm:pt>
    <dgm:pt modelId="{5A1B764B-0DC5-47CD-BDEA-9E67799496EC}" type="pres">
      <dgm:prSet presAssocID="{8DB5D7D5-6A1C-4ABC-8850-759A9D876047}" presName="Childtext1" presStyleLbl="revTx" presStyleIdx="0" presStyleCnt="3">
        <dgm:presLayoutVars>
          <dgm:bulletEnabled val="1"/>
        </dgm:presLayoutVars>
      </dgm:prSet>
      <dgm:spPr/>
    </dgm:pt>
    <dgm:pt modelId="{122B38A3-0442-4747-820C-1F37877E2B0E}" type="pres">
      <dgm:prSet presAssocID="{8DB5D7D5-6A1C-4ABC-8850-759A9D876047}" presName="ConnectLine1" presStyleLbl="sibTrans1D1" presStyleIdx="0" presStyleCnt="3"/>
      <dgm:spPr>
        <a:noFill/>
        <a:ln w="12700" cap="rnd" cmpd="sng" algn="ctr">
          <a:solidFill>
            <a:schemeClr val="accent1">
              <a:shade val="90000"/>
              <a:hueOff val="93466"/>
              <a:satOff val="1924"/>
              <a:lumOff val="8231"/>
              <a:alphaOff val="0"/>
            </a:schemeClr>
          </a:solidFill>
          <a:prstDash val="dash"/>
        </a:ln>
        <a:effectLst/>
      </dgm:spPr>
    </dgm:pt>
    <dgm:pt modelId="{A73181F6-69BB-4A47-8277-4671A45AC8C8}" type="pres">
      <dgm:prSet presAssocID="{8DB5D7D5-6A1C-4ABC-8850-759A9D876047}" presName="ConnectLineEnd1" presStyleLbl="lnNode1" presStyleIdx="0" presStyleCnt="3"/>
      <dgm:spPr/>
    </dgm:pt>
    <dgm:pt modelId="{6E76EADA-5F61-4A59-B2F8-FA10112079FC}" type="pres">
      <dgm:prSet presAssocID="{8DB5D7D5-6A1C-4ABC-8850-759A9D876047}" presName="EmptyPane1" presStyleCnt="0"/>
      <dgm:spPr/>
    </dgm:pt>
    <dgm:pt modelId="{A8189248-0785-43F1-844C-4DE92841F254}" type="pres">
      <dgm:prSet presAssocID="{BD6E0A2E-99C8-4F5A-971A-CD211D1099FF}" presName="spaceBetweenRectangles1" presStyleCnt="0"/>
      <dgm:spPr/>
    </dgm:pt>
    <dgm:pt modelId="{218D9CD7-D48D-464C-9A1C-0F322EC540B3}" type="pres">
      <dgm:prSet presAssocID="{C5146535-FD3D-4589-98A3-623B8DA4B8DB}" presName="composite1" presStyleCnt="0"/>
      <dgm:spPr/>
    </dgm:pt>
    <dgm:pt modelId="{30804A27-188E-4A17-8FFE-97BCCA0597B8}" type="pres">
      <dgm:prSet presAssocID="{C5146535-FD3D-4589-98A3-623B8DA4B8DB}" presName="parent1" presStyleLbl="alignNode1" presStyleIdx="1" presStyleCnt="3">
        <dgm:presLayoutVars>
          <dgm:chMax val="1"/>
          <dgm:chPref val="1"/>
          <dgm:bulletEnabled val="1"/>
        </dgm:presLayoutVars>
      </dgm:prSet>
      <dgm:spPr/>
    </dgm:pt>
    <dgm:pt modelId="{DF65791B-462E-4589-B98D-F60587330CA8}" type="pres">
      <dgm:prSet presAssocID="{C5146535-FD3D-4589-98A3-623B8DA4B8DB}" presName="Childtext1" presStyleLbl="revTx" presStyleIdx="1" presStyleCnt="3">
        <dgm:presLayoutVars>
          <dgm:bulletEnabled val="1"/>
        </dgm:presLayoutVars>
      </dgm:prSet>
      <dgm:spPr/>
    </dgm:pt>
    <dgm:pt modelId="{DBA410EB-5F61-4F46-92D9-C5B0AA59EE15}" type="pres">
      <dgm:prSet presAssocID="{C5146535-FD3D-4589-98A3-623B8DA4B8DB}" presName="ConnectLine1" presStyleLbl="sibTrans1D1" presStyleIdx="1" presStyleCnt="3"/>
      <dgm:spPr>
        <a:noFill/>
        <a:ln w="12700" cap="rnd" cmpd="sng" algn="ctr">
          <a:solidFill>
            <a:schemeClr val="accent1">
              <a:shade val="90000"/>
              <a:hueOff val="140199"/>
              <a:satOff val="2886"/>
              <a:lumOff val="12346"/>
              <a:alphaOff val="0"/>
            </a:schemeClr>
          </a:solidFill>
          <a:prstDash val="dash"/>
        </a:ln>
        <a:effectLst/>
      </dgm:spPr>
    </dgm:pt>
    <dgm:pt modelId="{E1220EDB-B75C-43A5-B862-97E4C09130A7}" type="pres">
      <dgm:prSet presAssocID="{C5146535-FD3D-4589-98A3-623B8DA4B8DB}" presName="ConnectLineEnd1" presStyleLbl="lnNode1" presStyleIdx="1" presStyleCnt="3"/>
      <dgm:spPr/>
    </dgm:pt>
    <dgm:pt modelId="{D8849157-215F-4E70-9735-315E97B5AC5C}" type="pres">
      <dgm:prSet presAssocID="{C5146535-FD3D-4589-98A3-623B8DA4B8DB}" presName="EmptyPane1" presStyleCnt="0"/>
      <dgm:spPr/>
    </dgm:pt>
    <dgm:pt modelId="{7C467054-22FE-4C18-9934-29D7168DFF63}" type="pres">
      <dgm:prSet presAssocID="{7A3CCAF8-AC3A-401E-AEDD-44BBC1AA9C31}" presName="spaceBetweenRectangles1" presStyleCnt="0"/>
      <dgm:spPr/>
    </dgm:pt>
    <dgm:pt modelId="{3E3E944D-A6EC-4962-9AC1-C585A4F97BDA}" type="pres">
      <dgm:prSet presAssocID="{09C152DA-7620-4852-8162-A77EC3609F3F}" presName="composite1" presStyleCnt="0"/>
      <dgm:spPr/>
    </dgm:pt>
    <dgm:pt modelId="{566B79CB-1A41-4F5C-BF91-58D94BF93913}" type="pres">
      <dgm:prSet presAssocID="{09C152DA-7620-4852-8162-A77EC3609F3F}" presName="parent1" presStyleLbl="alignNode1" presStyleIdx="2" presStyleCnt="3">
        <dgm:presLayoutVars>
          <dgm:chMax val="1"/>
          <dgm:chPref val="1"/>
          <dgm:bulletEnabled val="1"/>
        </dgm:presLayoutVars>
      </dgm:prSet>
      <dgm:spPr/>
    </dgm:pt>
    <dgm:pt modelId="{B4723E2A-4FF1-452A-BD25-8EC364F15A6F}" type="pres">
      <dgm:prSet presAssocID="{09C152DA-7620-4852-8162-A77EC3609F3F}" presName="Childtext1" presStyleLbl="revTx" presStyleIdx="2" presStyleCnt="3">
        <dgm:presLayoutVars>
          <dgm:bulletEnabled val="1"/>
        </dgm:presLayoutVars>
      </dgm:prSet>
      <dgm:spPr/>
    </dgm:pt>
    <dgm:pt modelId="{440E9361-37D2-4157-AF38-7B49AD23708B}" type="pres">
      <dgm:prSet presAssocID="{09C152DA-7620-4852-8162-A77EC3609F3F}" presName="ConnectLine1" presStyleLbl="sibTrans1D1" presStyleIdx="2" presStyleCnt="3"/>
      <dgm:spPr>
        <a:noFill/>
        <a:ln w="12700" cap="rnd" cmpd="sng" algn="ctr">
          <a:solidFill>
            <a:schemeClr val="accent1">
              <a:shade val="90000"/>
              <a:hueOff val="186931"/>
              <a:satOff val="3848"/>
              <a:lumOff val="16461"/>
              <a:alphaOff val="0"/>
            </a:schemeClr>
          </a:solidFill>
          <a:prstDash val="dash"/>
        </a:ln>
        <a:effectLst/>
      </dgm:spPr>
    </dgm:pt>
    <dgm:pt modelId="{C45E7B63-1C71-483E-A3A8-705CE86D4D8E}" type="pres">
      <dgm:prSet presAssocID="{09C152DA-7620-4852-8162-A77EC3609F3F}" presName="ConnectLineEnd1" presStyleLbl="lnNode1" presStyleIdx="2" presStyleCnt="3"/>
      <dgm:spPr/>
    </dgm:pt>
    <dgm:pt modelId="{4174F691-D9D3-451C-9893-D177DC3AED58}" type="pres">
      <dgm:prSet presAssocID="{09C152DA-7620-4852-8162-A77EC3609F3F}" presName="EmptyPane1" presStyleCnt="0"/>
      <dgm:spPr/>
    </dgm:pt>
  </dgm:ptLst>
  <dgm:cxnLst>
    <dgm:cxn modelId="{5C25BB02-FA66-40A4-9DA6-9E1CAE3A8D4E}" type="presOf" srcId="{C5146535-FD3D-4589-98A3-623B8DA4B8DB}" destId="{30804A27-188E-4A17-8FFE-97BCCA0597B8}" srcOrd="0" destOrd="0" presId="urn:microsoft.com/office/officeart/2016/7/layout/RoundedRectangleTimeline"/>
    <dgm:cxn modelId="{8C5B110A-FBC3-4CBF-BED2-413E87D4DAD5}" srcId="{8DB5D7D5-6A1C-4ABC-8850-759A9D876047}" destId="{96262926-A67D-4E4E-9515-5EBC67F0B634}" srcOrd="0" destOrd="0" parTransId="{EC74E552-C501-4B0E-9400-E8B410F53D50}" sibTransId="{1DA7ACEB-F642-43C1-BCB5-F580B9B985B9}"/>
    <dgm:cxn modelId="{84C67813-55CE-4EBC-9032-03BD847DC17E}" type="presOf" srcId="{6A70FD8F-0050-42E3-8B3A-6ED7CFB9852E}" destId="{AB52B3CC-6563-466D-BFC3-9B6B5AFA0881}" srcOrd="0" destOrd="0" presId="urn:microsoft.com/office/officeart/2016/7/layout/RoundedRectangleTimeline"/>
    <dgm:cxn modelId="{22ECA226-C4EA-44F1-BCB5-77F78841DA6F}" type="presOf" srcId="{09C152DA-7620-4852-8162-A77EC3609F3F}" destId="{566B79CB-1A41-4F5C-BF91-58D94BF93913}" srcOrd="0" destOrd="0" presId="urn:microsoft.com/office/officeart/2016/7/layout/RoundedRectangleTimeline"/>
    <dgm:cxn modelId="{E2BBA750-A5E4-4F50-BE16-016934379F81}" type="presOf" srcId="{6C8937BE-93F8-4DED-8538-1C601DAEBA66}" destId="{B4723E2A-4FF1-452A-BD25-8EC364F15A6F}" srcOrd="0" destOrd="0" presId="urn:microsoft.com/office/officeart/2016/7/layout/RoundedRectangleTimeline"/>
    <dgm:cxn modelId="{F9B2D375-40BE-4E5D-AA88-61805FBFF819}" type="presOf" srcId="{8DB5D7D5-6A1C-4ABC-8850-759A9D876047}" destId="{954381E7-0584-46DD-8108-E9BF4F2B5005}" srcOrd="0" destOrd="0" presId="urn:microsoft.com/office/officeart/2016/7/layout/RoundedRectangleTimeline"/>
    <dgm:cxn modelId="{8EBF857E-7408-4941-91E4-293B0F59EEF7}" srcId="{6A70FD8F-0050-42E3-8B3A-6ED7CFB9852E}" destId="{C5146535-FD3D-4589-98A3-623B8DA4B8DB}" srcOrd="1" destOrd="0" parTransId="{20848F78-EC70-4162-96CE-CC68006930F0}" sibTransId="{7A3CCAF8-AC3A-401E-AEDD-44BBC1AA9C31}"/>
    <dgm:cxn modelId="{23ECAC8B-17A4-4883-AA0E-06D66B7E788A}" srcId="{6A70FD8F-0050-42E3-8B3A-6ED7CFB9852E}" destId="{09C152DA-7620-4852-8162-A77EC3609F3F}" srcOrd="2" destOrd="0" parTransId="{9F6D14C0-6C82-4CBD-8D6D-B0E117B6F2ED}" sibTransId="{0AE8D36D-0F0F-4206-AE39-0A2D73987B68}"/>
    <dgm:cxn modelId="{F9540599-A193-456C-A9A9-8962E3855B0B}" type="presOf" srcId="{96262926-A67D-4E4E-9515-5EBC67F0B634}" destId="{5A1B764B-0DC5-47CD-BDEA-9E67799496EC}" srcOrd="0" destOrd="0" presId="urn:microsoft.com/office/officeart/2016/7/layout/RoundedRectangleTimeline"/>
    <dgm:cxn modelId="{E13585A2-54F2-486A-B317-F4D6AF7E83B9}" type="presOf" srcId="{E80CA270-6C90-4E17-ACEA-46B56AD54DD1}" destId="{DF65791B-462E-4589-B98D-F60587330CA8}" srcOrd="0" destOrd="0" presId="urn:microsoft.com/office/officeart/2016/7/layout/RoundedRectangleTimeline"/>
    <dgm:cxn modelId="{FAA8D3DD-12E8-457D-9144-B037C5678347}" srcId="{09C152DA-7620-4852-8162-A77EC3609F3F}" destId="{6C8937BE-93F8-4DED-8538-1C601DAEBA66}" srcOrd="0" destOrd="0" parTransId="{77D169C6-D77F-456D-B18B-D7BE016AD87A}" sibTransId="{A97BE953-FA9D-4BA6-A92C-494DB1F3BA59}"/>
    <dgm:cxn modelId="{C5202EE1-10E9-4076-9D55-9E0CF8B152AF}" srcId="{6A70FD8F-0050-42E3-8B3A-6ED7CFB9852E}" destId="{8DB5D7D5-6A1C-4ABC-8850-759A9D876047}" srcOrd="0" destOrd="0" parTransId="{D8874F40-D7B0-41DE-BB6F-A6014FEAB2D7}" sibTransId="{BD6E0A2E-99C8-4F5A-971A-CD211D1099FF}"/>
    <dgm:cxn modelId="{2DC28DF8-5C1B-4F53-A4C1-D5B63FB54BAF}" srcId="{C5146535-FD3D-4589-98A3-623B8DA4B8DB}" destId="{E80CA270-6C90-4E17-ACEA-46B56AD54DD1}" srcOrd="0" destOrd="0" parTransId="{7EEC8067-96EF-4BE0-8BE3-BA59ED78A31F}" sibTransId="{1AFE46E5-6B07-4894-8ECB-21BD7E7B8AF1}"/>
    <dgm:cxn modelId="{76459B4A-BC95-4631-A3CC-1410E80D5DFD}" type="presParOf" srcId="{AB52B3CC-6563-466D-BFC3-9B6B5AFA0881}" destId="{815EDF7B-AC93-4A61-87AA-CAA5D85C31A8}" srcOrd="0" destOrd="0" presId="urn:microsoft.com/office/officeart/2016/7/layout/RoundedRectangleTimeline"/>
    <dgm:cxn modelId="{4238FA88-CE43-4680-BFB0-73DED5612698}" type="presParOf" srcId="{815EDF7B-AC93-4A61-87AA-CAA5D85C31A8}" destId="{954381E7-0584-46DD-8108-E9BF4F2B5005}" srcOrd="0" destOrd="0" presId="urn:microsoft.com/office/officeart/2016/7/layout/RoundedRectangleTimeline"/>
    <dgm:cxn modelId="{6497CE05-0893-4952-B18A-28D71D90B841}" type="presParOf" srcId="{815EDF7B-AC93-4A61-87AA-CAA5D85C31A8}" destId="{5A1B764B-0DC5-47CD-BDEA-9E67799496EC}" srcOrd="1" destOrd="0" presId="urn:microsoft.com/office/officeart/2016/7/layout/RoundedRectangleTimeline"/>
    <dgm:cxn modelId="{CB8BA570-C0D4-4400-BED8-C9BC961A6553}" type="presParOf" srcId="{815EDF7B-AC93-4A61-87AA-CAA5D85C31A8}" destId="{122B38A3-0442-4747-820C-1F37877E2B0E}" srcOrd="2" destOrd="0" presId="urn:microsoft.com/office/officeart/2016/7/layout/RoundedRectangleTimeline"/>
    <dgm:cxn modelId="{82FC1E36-99F3-4E1F-8BD1-229D77A82EB1}" type="presParOf" srcId="{815EDF7B-AC93-4A61-87AA-CAA5D85C31A8}" destId="{A73181F6-69BB-4A47-8277-4671A45AC8C8}" srcOrd="3" destOrd="0" presId="urn:microsoft.com/office/officeart/2016/7/layout/RoundedRectangleTimeline"/>
    <dgm:cxn modelId="{7EAD7967-836C-4AB6-AAA2-ED2EF3F29E78}" type="presParOf" srcId="{815EDF7B-AC93-4A61-87AA-CAA5D85C31A8}" destId="{6E76EADA-5F61-4A59-B2F8-FA10112079FC}" srcOrd="4" destOrd="0" presId="urn:microsoft.com/office/officeart/2016/7/layout/RoundedRectangleTimeline"/>
    <dgm:cxn modelId="{3783DE09-7B3D-423E-960C-ED9DB81E314E}" type="presParOf" srcId="{AB52B3CC-6563-466D-BFC3-9B6B5AFA0881}" destId="{A8189248-0785-43F1-844C-4DE92841F254}" srcOrd="1" destOrd="0" presId="urn:microsoft.com/office/officeart/2016/7/layout/RoundedRectangleTimeline"/>
    <dgm:cxn modelId="{38B07C9C-D21D-4E2B-A78B-C30877B2689A}" type="presParOf" srcId="{AB52B3CC-6563-466D-BFC3-9B6B5AFA0881}" destId="{218D9CD7-D48D-464C-9A1C-0F322EC540B3}" srcOrd="2" destOrd="0" presId="urn:microsoft.com/office/officeart/2016/7/layout/RoundedRectangleTimeline"/>
    <dgm:cxn modelId="{E6790483-7B9E-44FB-9EAE-A282A4B9AB73}" type="presParOf" srcId="{218D9CD7-D48D-464C-9A1C-0F322EC540B3}" destId="{30804A27-188E-4A17-8FFE-97BCCA0597B8}" srcOrd="0" destOrd="0" presId="urn:microsoft.com/office/officeart/2016/7/layout/RoundedRectangleTimeline"/>
    <dgm:cxn modelId="{B31BDB48-FB8E-47F4-8F76-B90009D28A96}" type="presParOf" srcId="{218D9CD7-D48D-464C-9A1C-0F322EC540B3}" destId="{DF65791B-462E-4589-B98D-F60587330CA8}" srcOrd="1" destOrd="0" presId="urn:microsoft.com/office/officeart/2016/7/layout/RoundedRectangleTimeline"/>
    <dgm:cxn modelId="{517AE913-68B2-41AC-BE20-5D4195845D6F}" type="presParOf" srcId="{218D9CD7-D48D-464C-9A1C-0F322EC540B3}" destId="{DBA410EB-5F61-4F46-92D9-C5B0AA59EE15}" srcOrd="2" destOrd="0" presId="urn:microsoft.com/office/officeart/2016/7/layout/RoundedRectangleTimeline"/>
    <dgm:cxn modelId="{0F089045-7542-47F1-8B17-68354869406A}" type="presParOf" srcId="{218D9CD7-D48D-464C-9A1C-0F322EC540B3}" destId="{E1220EDB-B75C-43A5-B862-97E4C09130A7}" srcOrd="3" destOrd="0" presId="urn:microsoft.com/office/officeart/2016/7/layout/RoundedRectangleTimeline"/>
    <dgm:cxn modelId="{79B44ECC-99D2-49DD-9DEE-58B1D2AE6C6C}" type="presParOf" srcId="{218D9CD7-D48D-464C-9A1C-0F322EC540B3}" destId="{D8849157-215F-4E70-9735-315E97B5AC5C}" srcOrd="4" destOrd="0" presId="urn:microsoft.com/office/officeart/2016/7/layout/RoundedRectangleTimeline"/>
    <dgm:cxn modelId="{6930EC12-FB60-44F8-973F-19AC06AA90BB}" type="presParOf" srcId="{AB52B3CC-6563-466D-BFC3-9B6B5AFA0881}" destId="{7C467054-22FE-4C18-9934-29D7168DFF63}" srcOrd="3" destOrd="0" presId="urn:microsoft.com/office/officeart/2016/7/layout/RoundedRectangleTimeline"/>
    <dgm:cxn modelId="{1F4A4777-E935-453F-A5B9-015C6946FC6A}" type="presParOf" srcId="{AB52B3CC-6563-466D-BFC3-9B6B5AFA0881}" destId="{3E3E944D-A6EC-4962-9AC1-C585A4F97BDA}" srcOrd="4" destOrd="0" presId="urn:microsoft.com/office/officeart/2016/7/layout/RoundedRectangleTimeline"/>
    <dgm:cxn modelId="{94AC8B5D-A9B9-4EF3-AD1C-6024606B5BF8}" type="presParOf" srcId="{3E3E944D-A6EC-4962-9AC1-C585A4F97BDA}" destId="{566B79CB-1A41-4F5C-BF91-58D94BF93913}" srcOrd="0" destOrd="0" presId="urn:microsoft.com/office/officeart/2016/7/layout/RoundedRectangleTimeline"/>
    <dgm:cxn modelId="{A151554E-10B3-429A-9E0D-D40262ED6857}" type="presParOf" srcId="{3E3E944D-A6EC-4962-9AC1-C585A4F97BDA}" destId="{B4723E2A-4FF1-452A-BD25-8EC364F15A6F}" srcOrd="1" destOrd="0" presId="urn:microsoft.com/office/officeart/2016/7/layout/RoundedRectangleTimeline"/>
    <dgm:cxn modelId="{329635D9-081F-4DC9-88AA-E074B7400415}" type="presParOf" srcId="{3E3E944D-A6EC-4962-9AC1-C585A4F97BDA}" destId="{440E9361-37D2-4157-AF38-7B49AD23708B}" srcOrd="2" destOrd="0" presId="urn:microsoft.com/office/officeart/2016/7/layout/RoundedRectangleTimeline"/>
    <dgm:cxn modelId="{0F0D3AEA-9F0C-400E-A955-6CD1F474B6A4}" type="presParOf" srcId="{3E3E944D-A6EC-4962-9AC1-C585A4F97BDA}" destId="{C45E7B63-1C71-483E-A3A8-705CE86D4D8E}" srcOrd="3" destOrd="0" presId="urn:microsoft.com/office/officeart/2016/7/layout/RoundedRectangleTimeline"/>
    <dgm:cxn modelId="{91F0BE33-39D4-4457-A5CC-3F1682DB166D}" type="presParOf" srcId="{3E3E944D-A6EC-4962-9AC1-C585A4F97BDA}" destId="{4174F691-D9D3-451C-9893-D177DC3AED58}" srcOrd="4" destOrd="0" presId="urn:microsoft.com/office/officeart/2016/7/layout/RoundedRectangle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FFFC65-C9F8-4114-A1EB-88EBA05DF771}">
      <dsp:nvSpPr>
        <dsp:cNvPr id="0" name=""/>
        <dsp:cNvSpPr/>
      </dsp:nvSpPr>
      <dsp:spPr>
        <a:xfrm>
          <a:off x="0" y="260752"/>
          <a:ext cx="9384621" cy="904049"/>
        </a:xfrm>
        <a:prstGeom prst="rect">
          <a:avLst/>
        </a:prstGeom>
        <a:solidFill>
          <a:schemeClr val="lt2">
            <a:alpha val="90000"/>
            <a:hueOff val="0"/>
            <a:satOff val="0"/>
            <a:lumOff val="0"/>
            <a:alphaOff val="0"/>
          </a:schemeClr>
        </a:solidFill>
        <a:ln w="22225"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8351" tIns="291592" rIns="728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Thế giới</a:t>
          </a:r>
        </a:p>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Việt Nam</a:t>
          </a:r>
        </a:p>
      </dsp:txBody>
      <dsp:txXfrm>
        <a:off x="0" y="260752"/>
        <a:ext cx="9384621" cy="904049"/>
      </dsp:txXfrm>
    </dsp:sp>
    <dsp:sp modelId="{D21E01FB-FAAD-449A-8CED-07CC14A1A9B8}">
      <dsp:nvSpPr>
        <dsp:cNvPr id="0" name=""/>
        <dsp:cNvSpPr/>
      </dsp:nvSpPr>
      <dsp:spPr>
        <a:xfrm>
          <a:off x="469231" y="54112"/>
          <a:ext cx="6569234" cy="413280"/>
        </a:xfrm>
        <a:prstGeom prst="roundRect">
          <a:avLst/>
        </a:prstGeom>
        <a:solidFill>
          <a:schemeClr val="dk2">
            <a:hueOff val="0"/>
            <a:satOff val="0"/>
            <a:lumOff val="0"/>
            <a:alphaOff val="0"/>
          </a:schemeClr>
        </a:solidFill>
        <a:ln w="2222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301" tIns="0" rIns="248301" bIns="0" numCol="1" spcCol="1270" anchor="ctr" anchorCtr="0">
          <a:noAutofit/>
        </a:bodyPr>
        <a:lstStyle/>
        <a:p>
          <a:pPr marL="0" lvl="0" indent="0" algn="l" defTabSz="711200">
            <a:lnSpc>
              <a:spcPct val="90000"/>
            </a:lnSpc>
            <a:spcBef>
              <a:spcPct val="0"/>
            </a:spcBef>
            <a:spcAft>
              <a:spcPct val="35000"/>
            </a:spcAft>
            <a:buNone/>
          </a:pPr>
          <a:r>
            <a:rPr lang="en-US" sz="1600" kern="1200">
              <a:latin typeface="Tahoma" panose="020B0604030504040204" pitchFamily="34" charset="0"/>
              <a:ea typeface="Tahoma" panose="020B0604030504040204" pitchFamily="34" charset="0"/>
              <a:cs typeface="Tahoma" panose="020B0604030504040204" pitchFamily="34" charset="0"/>
            </a:rPr>
            <a:t>Tổng quan về tình hình đại dịch Covid-19</a:t>
          </a:r>
        </a:p>
      </dsp:txBody>
      <dsp:txXfrm>
        <a:off x="489406" y="74287"/>
        <a:ext cx="6528884" cy="372930"/>
      </dsp:txXfrm>
    </dsp:sp>
    <dsp:sp modelId="{AE0824A1-1590-4B22-AE6D-090E8E80369A}">
      <dsp:nvSpPr>
        <dsp:cNvPr id="0" name=""/>
        <dsp:cNvSpPr/>
      </dsp:nvSpPr>
      <dsp:spPr>
        <a:xfrm>
          <a:off x="0" y="1447042"/>
          <a:ext cx="9384621" cy="904049"/>
        </a:xfrm>
        <a:prstGeom prst="rect">
          <a:avLst/>
        </a:prstGeom>
        <a:solidFill>
          <a:schemeClr val="lt2">
            <a:alpha val="90000"/>
            <a:hueOff val="0"/>
            <a:satOff val="0"/>
            <a:lumOff val="0"/>
            <a:alphaOff val="0"/>
          </a:schemeClr>
        </a:solidFill>
        <a:ln w="22225"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8351" tIns="291592" rIns="728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Tác động đến kinh tế thế giới</a:t>
          </a:r>
        </a:p>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Phản ứng chính sách của các quốc gia</a:t>
          </a:r>
        </a:p>
      </dsp:txBody>
      <dsp:txXfrm>
        <a:off x="0" y="1447042"/>
        <a:ext cx="9384621" cy="904049"/>
      </dsp:txXfrm>
    </dsp:sp>
    <dsp:sp modelId="{2A93598D-9EE8-4F73-9A65-C38FC61511AE}">
      <dsp:nvSpPr>
        <dsp:cNvPr id="0" name=""/>
        <dsp:cNvSpPr/>
      </dsp:nvSpPr>
      <dsp:spPr>
        <a:xfrm>
          <a:off x="469231" y="1240402"/>
          <a:ext cx="6569234" cy="413280"/>
        </a:xfrm>
        <a:prstGeom prst="roundRect">
          <a:avLst/>
        </a:prstGeom>
        <a:solidFill>
          <a:schemeClr val="dk2">
            <a:hueOff val="0"/>
            <a:satOff val="0"/>
            <a:lumOff val="0"/>
            <a:alphaOff val="0"/>
          </a:schemeClr>
        </a:solidFill>
        <a:ln w="2222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301" tIns="0" rIns="248301" bIns="0" numCol="1" spcCol="1270" anchor="ctr" anchorCtr="0">
          <a:noAutofit/>
        </a:bodyPr>
        <a:lstStyle/>
        <a:p>
          <a:pPr marL="0" lvl="0" indent="0" algn="l" defTabSz="711200">
            <a:lnSpc>
              <a:spcPct val="90000"/>
            </a:lnSpc>
            <a:spcBef>
              <a:spcPct val="0"/>
            </a:spcBef>
            <a:spcAft>
              <a:spcPct val="35000"/>
            </a:spcAft>
            <a:buNone/>
          </a:pPr>
          <a:r>
            <a:rPr lang="en-US" sz="1600" kern="1200">
              <a:latin typeface="Tahoma" panose="020B0604030504040204" pitchFamily="34" charset="0"/>
              <a:ea typeface="Tahoma" panose="020B0604030504040204" pitchFamily="34" charset="0"/>
              <a:cs typeface="Tahoma" panose="020B0604030504040204" pitchFamily="34" charset="0"/>
            </a:rPr>
            <a:t>Tác động đến kinh tế thế giới và các phản ứng chính sách</a:t>
          </a:r>
        </a:p>
      </dsp:txBody>
      <dsp:txXfrm>
        <a:off x="489406" y="1260577"/>
        <a:ext cx="6528884" cy="372930"/>
      </dsp:txXfrm>
    </dsp:sp>
    <dsp:sp modelId="{3082E786-134E-4CB6-B8B3-0C9E21811BDD}">
      <dsp:nvSpPr>
        <dsp:cNvPr id="0" name=""/>
        <dsp:cNvSpPr/>
      </dsp:nvSpPr>
      <dsp:spPr>
        <a:xfrm>
          <a:off x="0" y="2633332"/>
          <a:ext cx="9384621" cy="1940400"/>
        </a:xfrm>
        <a:prstGeom prst="rect">
          <a:avLst/>
        </a:prstGeom>
        <a:solidFill>
          <a:schemeClr val="lt2">
            <a:alpha val="90000"/>
            <a:hueOff val="0"/>
            <a:satOff val="0"/>
            <a:lumOff val="0"/>
            <a:alphaOff val="0"/>
          </a:schemeClr>
        </a:solidFill>
        <a:ln w="22225"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8351" tIns="291592" rIns="728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Mục tiêu năm 2020</a:t>
          </a:r>
        </a:p>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Dự báo kịch bản dịch Covid-19 tại Việt Nam</a:t>
          </a:r>
        </a:p>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Tác động đến nền kinh tế Việt Nam</a:t>
          </a:r>
        </a:p>
        <a:p>
          <a:pPr marL="342900" lvl="2"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Dự báo của các tổ chức quốc tế và trong n</a:t>
          </a:r>
          <a:r>
            <a:rPr lang="vi-VN" sz="1600" kern="1200">
              <a:latin typeface="Tahoma" panose="020B0604030504040204" pitchFamily="34" charset="0"/>
              <a:ea typeface="Tahoma" panose="020B0604030504040204" pitchFamily="34" charset="0"/>
              <a:cs typeface="Tahoma" panose="020B0604030504040204" pitchFamily="34" charset="0"/>
            </a:rPr>
            <a:t>ư</a:t>
          </a:r>
          <a:r>
            <a:rPr lang="en-US" sz="1600" kern="1200">
              <a:latin typeface="Tahoma" panose="020B0604030504040204" pitchFamily="34" charset="0"/>
              <a:ea typeface="Tahoma" panose="020B0604030504040204" pitchFamily="34" charset="0"/>
              <a:cs typeface="Tahoma" panose="020B0604030504040204" pitchFamily="34" charset="0"/>
            </a:rPr>
            <a:t>ớc</a:t>
          </a:r>
        </a:p>
        <a:p>
          <a:pPr marL="342900" lvl="2"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Dự báo tác động đến một số biến số kinh tế vĩ mô</a:t>
          </a:r>
        </a:p>
        <a:p>
          <a:pPr marL="171450" lvl="1" indent="-171450" algn="l" defTabSz="711200">
            <a:lnSpc>
              <a:spcPct val="90000"/>
            </a:lnSpc>
            <a:spcBef>
              <a:spcPct val="0"/>
            </a:spcBef>
            <a:spcAft>
              <a:spcPct val="15000"/>
            </a:spcAft>
            <a:buChar char="•"/>
          </a:pPr>
          <a:r>
            <a:rPr lang="en-US" sz="1600" kern="1200">
              <a:latin typeface="Tahoma" panose="020B0604030504040204" pitchFamily="34" charset="0"/>
              <a:ea typeface="Tahoma" panose="020B0604030504040204" pitchFamily="34" charset="0"/>
              <a:cs typeface="Tahoma" panose="020B0604030504040204" pitchFamily="34" charset="0"/>
            </a:rPr>
            <a:t>Tác động đến khu vực doanh nghiệp</a:t>
          </a:r>
        </a:p>
      </dsp:txBody>
      <dsp:txXfrm>
        <a:off x="0" y="2633332"/>
        <a:ext cx="9384621" cy="1940400"/>
      </dsp:txXfrm>
    </dsp:sp>
    <dsp:sp modelId="{39275CE1-8613-4738-80FD-BD729906A19B}">
      <dsp:nvSpPr>
        <dsp:cNvPr id="0" name=""/>
        <dsp:cNvSpPr/>
      </dsp:nvSpPr>
      <dsp:spPr>
        <a:xfrm>
          <a:off x="469231" y="2426692"/>
          <a:ext cx="6569234" cy="413280"/>
        </a:xfrm>
        <a:prstGeom prst="roundRect">
          <a:avLst/>
        </a:prstGeom>
        <a:solidFill>
          <a:schemeClr val="dk2">
            <a:hueOff val="0"/>
            <a:satOff val="0"/>
            <a:lumOff val="0"/>
            <a:alphaOff val="0"/>
          </a:schemeClr>
        </a:solidFill>
        <a:ln w="2222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301" tIns="0" rIns="248301" bIns="0" numCol="1" spcCol="1270" anchor="ctr" anchorCtr="0">
          <a:noAutofit/>
        </a:bodyPr>
        <a:lstStyle/>
        <a:p>
          <a:pPr marL="0" lvl="0" indent="0" algn="l" defTabSz="711200">
            <a:lnSpc>
              <a:spcPct val="90000"/>
            </a:lnSpc>
            <a:spcBef>
              <a:spcPct val="0"/>
            </a:spcBef>
            <a:spcAft>
              <a:spcPct val="35000"/>
            </a:spcAft>
            <a:buNone/>
          </a:pPr>
          <a:r>
            <a:rPr lang="en-US" sz="1600" kern="1200">
              <a:latin typeface="Tahoma" panose="020B0604030504040204" pitchFamily="34" charset="0"/>
              <a:ea typeface="Tahoma" panose="020B0604030504040204" pitchFamily="34" charset="0"/>
              <a:cs typeface="Tahoma" panose="020B0604030504040204" pitchFamily="34" charset="0"/>
            </a:rPr>
            <a:t>Tác động đến nền kinh tế Việt Nam</a:t>
          </a:r>
        </a:p>
      </dsp:txBody>
      <dsp:txXfrm>
        <a:off x="489406" y="2446867"/>
        <a:ext cx="6528884" cy="372930"/>
      </dsp:txXfrm>
    </dsp:sp>
    <dsp:sp modelId="{5924B854-D734-415B-B434-284178AE5816}">
      <dsp:nvSpPr>
        <dsp:cNvPr id="0" name=""/>
        <dsp:cNvSpPr/>
      </dsp:nvSpPr>
      <dsp:spPr>
        <a:xfrm>
          <a:off x="0" y="4855972"/>
          <a:ext cx="9384621" cy="352800"/>
        </a:xfrm>
        <a:prstGeom prst="rect">
          <a:avLst/>
        </a:prstGeom>
        <a:solidFill>
          <a:schemeClr val="lt2">
            <a:alpha val="90000"/>
            <a:hueOff val="0"/>
            <a:satOff val="0"/>
            <a:lumOff val="0"/>
            <a:alphaOff val="0"/>
          </a:schemeClr>
        </a:solidFill>
        <a:ln w="22225"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36017A-9600-47CE-8347-0880DDF59E01}">
      <dsp:nvSpPr>
        <dsp:cNvPr id="0" name=""/>
        <dsp:cNvSpPr/>
      </dsp:nvSpPr>
      <dsp:spPr>
        <a:xfrm>
          <a:off x="469231" y="4649332"/>
          <a:ext cx="6569234" cy="413280"/>
        </a:xfrm>
        <a:prstGeom prst="roundRect">
          <a:avLst/>
        </a:prstGeom>
        <a:solidFill>
          <a:schemeClr val="dk2">
            <a:hueOff val="0"/>
            <a:satOff val="0"/>
            <a:lumOff val="0"/>
            <a:alphaOff val="0"/>
          </a:schemeClr>
        </a:solidFill>
        <a:ln w="2222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301" tIns="0" rIns="248301" bIns="0" numCol="1" spcCol="1270" anchor="ctr" anchorCtr="0">
          <a:noAutofit/>
        </a:bodyPr>
        <a:lstStyle/>
        <a:p>
          <a:pPr marL="0" lvl="0" indent="0" algn="l" defTabSz="711200">
            <a:lnSpc>
              <a:spcPct val="90000"/>
            </a:lnSpc>
            <a:spcBef>
              <a:spcPct val="0"/>
            </a:spcBef>
            <a:spcAft>
              <a:spcPct val="35000"/>
            </a:spcAft>
            <a:buNone/>
          </a:pPr>
          <a:r>
            <a:rPr lang="en-US" sz="1600" kern="1200">
              <a:latin typeface="Tahoma" panose="020B0604030504040204" pitchFamily="34" charset="0"/>
              <a:ea typeface="Tahoma" panose="020B0604030504040204" pitchFamily="34" charset="0"/>
              <a:cs typeface="Tahoma" panose="020B0604030504040204" pitchFamily="34" charset="0"/>
            </a:rPr>
            <a:t>Khuyến nghị chính sách</a:t>
          </a:r>
        </a:p>
      </dsp:txBody>
      <dsp:txXfrm>
        <a:off x="489406" y="4669507"/>
        <a:ext cx="6528884" cy="372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4381E7-0584-46DD-8108-E9BF4F2B5005}">
      <dsp:nvSpPr>
        <dsp:cNvPr id="0" name=""/>
        <dsp:cNvSpPr/>
      </dsp:nvSpPr>
      <dsp:spPr>
        <a:xfrm rot="16200000">
          <a:off x="2328055" y="314278"/>
          <a:ext cx="363378" cy="3005230"/>
        </a:xfrm>
        <a:prstGeom prst="round2SameRect">
          <a:avLst/>
        </a:prstGeom>
        <a:solidFill>
          <a:schemeClr val="accent1">
            <a:shade val="80000"/>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2018</a:t>
          </a:r>
          <a:endParaRPr lang="en-US" sz="1100" kern="1200" dirty="0"/>
        </a:p>
      </dsp:txBody>
      <dsp:txXfrm rot="5400000">
        <a:off x="1024869" y="1652943"/>
        <a:ext cx="2987491" cy="327900"/>
      </dsp:txXfrm>
    </dsp:sp>
    <dsp:sp modelId="{5A1B764B-0DC5-47CD-BDEA-9E67799496EC}">
      <dsp:nvSpPr>
        <dsp:cNvPr id="0" name=""/>
        <dsp:cNvSpPr/>
      </dsp:nvSpPr>
      <dsp:spPr>
        <a:xfrm>
          <a:off x="5385" y="0"/>
          <a:ext cx="5008717" cy="1271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1440" numCol="1" spcCol="1270" anchor="b" anchorCtr="1">
          <a:noAutofit/>
        </a:bodyPr>
        <a:lstStyle/>
        <a:p>
          <a:pPr marL="0" lvl="0" indent="0" algn="ctr" defTabSz="533400">
            <a:lnSpc>
              <a:spcPct val="90000"/>
            </a:lnSpc>
            <a:spcBef>
              <a:spcPct val="0"/>
            </a:spcBef>
            <a:spcAft>
              <a:spcPct val="35000"/>
            </a:spcAft>
            <a:buNone/>
          </a:pPr>
          <a:r>
            <a:rPr lang="en-US" sz="1200" kern="1200">
              <a:latin typeface="Tahoma" panose="020B0604030504040204" pitchFamily="34" charset="0"/>
              <a:ea typeface="Tahoma" panose="020B0604030504040204" pitchFamily="34" charset="0"/>
              <a:cs typeface="Tahoma" panose="020B0604030504040204" pitchFamily="34" charset="0"/>
            </a:rPr>
            <a:t>7.08%, 3.54%, 245 tỷ USD, 12/12 chỉ tiêu KH</a:t>
          </a:r>
          <a:endParaRPr lang="en-US" sz="1200" kern="1200" dirty="0">
            <a:latin typeface="Tahoma" panose="020B0604030504040204" pitchFamily="34" charset="0"/>
            <a:ea typeface="Tahoma" panose="020B0604030504040204" pitchFamily="34" charset="0"/>
            <a:cs typeface="Tahoma" panose="020B0604030504040204" pitchFamily="34" charset="0"/>
          </a:endParaRPr>
        </a:p>
      </dsp:txBody>
      <dsp:txXfrm>
        <a:off x="5385" y="0"/>
        <a:ext cx="5008717" cy="1271825"/>
      </dsp:txXfrm>
    </dsp:sp>
    <dsp:sp modelId="{122B38A3-0442-4747-820C-1F37877E2B0E}">
      <dsp:nvSpPr>
        <dsp:cNvPr id="0" name=""/>
        <dsp:cNvSpPr/>
      </dsp:nvSpPr>
      <dsp:spPr>
        <a:xfrm>
          <a:off x="2509744" y="1344501"/>
          <a:ext cx="0" cy="290702"/>
        </a:xfrm>
        <a:prstGeom prst="line">
          <a:avLst/>
        </a:prstGeom>
        <a:noFill/>
        <a:ln w="12700" cap="rnd" cmpd="sng" algn="ctr">
          <a:solidFill>
            <a:schemeClr val="accent1">
              <a:shade val="90000"/>
              <a:hueOff val="93466"/>
              <a:satOff val="1924"/>
              <a:lumOff val="8231"/>
              <a:alphaOff val="0"/>
            </a:schemeClr>
          </a:solidFill>
          <a:prstDash val="dash"/>
        </a:ln>
        <a:effectLst/>
      </dsp:spPr>
      <dsp:style>
        <a:lnRef idx="1">
          <a:scrgbClr r="0" g="0" b="0"/>
        </a:lnRef>
        <a:fillRef idx="0">
          <a:scrgbClr r="0" g="0" b="0"/>
        </a:fillRef>
        <a:effectRef idx="0">
          <a:scrgbClr r="0" g="0" b="0"/>
        </a:effectRef>
        <a:fontRef idx="minor"/>
      </dsp:style>
    </dsp:sp>
    <dsp:sp modelId="{A73181F6-69BB-4A47-8277-4671A45AC8C8}">
      <dsp:nvSpPr>
        <dsp:cNvPr id="0" name=""/>
        <dsp:cNvSpPr/>
      </dsp:nvSpPr>
      <dsp:spPr>
        <a:xfrm>
          <a:off x="2473406" y="1271825"/>
          <a:ext cx="72675" cy="72675"/>
        </a:xfrm>
        <a:prstGeom prst="ellipse">
          <a:avLst/>
        </a:prstGeom>
        <a:solidFill>
          <a:schemeClr val="accent1">
            <a:shade val="8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804A27-188E-4A17-8FFE-97BCCA0597B8}">
      <dsp:nvSpPr>
        <dsp:cNvPr id="0" name=""/>
        <dsp:cNvSpPr/>
      </dsp:nvSpPr>
      <dsp:spPr>
        <a:xfrm>
          <a:off x="4012359" y="1635204"/>
          <a:ext cx="3005230" cy="363378"/>
        </a:xfrm>
        <a:prstGeom prst="rect">
          <a:avLst/>
        </a:prstGeom>
        <a:solidFill>
          <a:schemeClr val="accent1">
            <a:shade val="80000"/>
            <a:hueOff val="223096"/>
            <a:satOff val="-4529"/>
            <a:lumOff val="15339"/>
            <a:alphaOff val="0"/>
          </a:schemeClr>
        </a:solidFill>
        <a:ln w="22225" cap="rnd" cmpd="sng" algn="ctr">
          <a:solidFill>
            <a:schemeClr val="accent1">
              <a:shade val="80000"/>
              <a:hueOff val="223096"/>
              <a:satOff val="-4529"/>
              <a:lumOff val="1533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2019</a:t>
          </a:r>
          <a:endParaRPr lang="en-US" sz="1100" kern="1200" dirty="0"/>
        </a:p>
      </dsp:txBody>
      <dsp:txXfrm>
        <a:off x="4012359" y="1635204"/>
        <a:ext cx="3005230" cy="363378"/>
      </dsp:txXfrm>
    </dsp:sp>
    <dsp:sp modelId="{DF65791B-462E-4589-B98D-F60587330CA8}">
      <dsp:nvSpPr>
        <dsp:cNvPr id="0" name=""/>
        <dsp:cNvSpPr/>
      </dsp:nvSpPr>
      <dsp:spPr>
        <a:xfrm>
          <a:off x="3010616" y="2361961"/>
          <a:ext cx="5008717" cy="1271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1440" rIns="0" bIns="0" numCol="1" spcCol="1270" anchor="t" anchorCtr="1">
          <a:noAutofit/>
        </a:bodyPr>
        <a:lstStyle/>
        <a:p>
          <a:pPr marL="0" lvl="0" indent="0" algn="ctr" defTabSz="533400">
            <a:lnSpc>
              <a:spcPct val="90000"/>
            </a:lnSpc>
            <a:spcBef>
              <a:spcPct val="0"/>
            </a:spcBef>
            <a:spcAft>
              <a:spcPct val="35000"/>
            </a:spcAft>
            <a:buNone/>
          </a:pPr>
          <a:r>
            <a:rPr lang="en-US" sz="1200" kern="1200">
              <a:latin typeface="Tahoma" panose="020B0604030504040204" pitchFamily="34" charset="0"/>
              <a:ea typeface="Tahoma" panose="020B0604030504040204" pitchFamily="34" charset="0"/>
              <a:cs typeface="Tahoma" panose="020B0604030504040204" pitchFamily="34" charset="0"/>
            </a:rPr>
            <a:t>7.02%, 2.79%, 264 tỷ USD, 12/12 chỉ tiêu KH</a:t>
          </a:r>
          <a:endParaRPr lang="en-US" sz="1200" kern="1200" dirty="0">
            <a:latin typeface="Tahoma" panose="020B0604030504040204" pitchFamily="34" charset="0"/>
            <a:ea typeface="Tahoma" panose="020B0604030504040204" pitchFamily="34" charset="0"/>
            <a:cs typeface="Tahoma" panose="020B0604030504040204" pitchFamily="34" charset="0"/>
          </a:endParaRPr>
        </a:p>
      </dsp:txBody>
      <dsp:txXfrm>
        <a:off x="3010616" y="2361961"/>
        <a:ext cx="5008717" cy="1271825"/>
      </dsp:txXfrm>
    </dsp:sp>
    <dsp:sp modelId="{DBA410EB-5F61-4F46-92D9-C5B0AA59EE15}">
      <dsp:nvSpPr>
        <dsp:cNvPr id="0" name=""/>
        <dsp:cNvSpPr/>
      </dsp:nvSpPr>
      <dsp:spPr>
        <a:xfrm>
          <a:off x="5514975" y="1998582"/>
          <a:ext cx="0" cy="290702"/>
        </a:xfrm>
        <a:prstGeom prst="line">
          <a:avLst/>
        </a:prstGeom>
        <a:noFill/>
        <a:ln w="12700" cap="rnd" cmpd="sng" algn="ctr">
          <a:solidFill>
            <a:schemeClr val="accent1">
              <a:shade val="90000"/>
              <a:hueOff val="140199"/>
              <a:satOff val="2886"/>
              <a:lumOff val="12346"/>
              <a:alphaOff val="0"/>
            </a:schemeClr>
          </a:solidFill>
          <a:prstDash val="dash"/>
        </a:ln>
        <a:effectLst/>
      </dsp:spPr>
      <dsp:style>
        <a:lnRef idx="1">
          <a:scrgbClr r="0" g="0" b="0"/>
        </a:lnRef>
        <a:fillRef idx="0">
          <a:scrgbClr r="0" g="0" b="0"/>
        </a:fillRef>
        <a:effectRef idx="0">
          <a:scrgbClr r="0" g="0" b="0"/>
        </a:effectRef>
        <a:fontRef idx="minor"/>
      </dsp:style>
    </dsp:sp>
    <dsp:sp modelId="{E1220EDB-B75C-43A5-B862-97E4C09130A7}">
      <dsp:nvSpPr>
        <dsp:cNvPr id="0" name=""/>
        <dsp:cNvSpPr/>
      </dsp:nvSpPr>
      <dsp:spPr>
        <a:xfrm>
          <a:off x="5478637" y="2289285"/>
          <a:ext cx="72675" cy="72675"/>
        </a:xfrm>
        <a:prstGeom prst="ellipse">
          <a:avLst/>
        </a:prstGeom>
        <a:solidFill>
          <a:schemeClr val="accent1">
            <a:shade val="80000"/>
            <a:hueOff val="223096"/>
            <a:satOff val="-4529"/>
            <a:lumOff val="15339"/>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6B79CB-1A41-4F5C-BF91-58D94BF93913}">
      <dsp:nvSpPr>
        <dsp:cNvPr id="0" name=""/>
        <dsp:cNvSpPr/>
      </dsp:nvSpPr>
      <dsp:spPr>
        <a:xfrm rot="5400000">
          <a:off x="8338516" y="314278"/>
          <a:ext cx="363378" cy="3005230"/>
        </a:xfrm>
        <a:prstGeom prst="round2SameRect">
          <a:avLst/>
        </a:prstGeom>
        <a:solidFill>
          <a:schemeClr val="accent1">
            <a:shade val="80000"/>
            <a:hueOff val="446191"/>
            <a:satOff val="-9058"/>
            <a:lumOff val="30677"/>
            <a:alphaOff val="0"/>
          </a:schemeClr>
        </a:solidFill>
        <a:ln w="22225" cap="rnd" cmpd="sng" algn="ctr">
          <a:solidFill>
            <a:schemeClr val="accent1">
              <a:shade val="80000"/>
              <a:hueOff val="446191"/>
              <a:satOff val="-9058"/>
              <a:lumOff val="3067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2020</a:t>
          </a:r>
          <a:endParaRPr lang="en-US" sz="1100" kern="1200" dirty="0"/>
        </a:p>
      </dsp:txBody>
      <dsp:txXfrm rot="-5400000">
        <a:off x="7017591" y="1652943"/>
        <a:ext cx="2987491" cy="327900"/>
      </dsp:txXfrm>
    </dsp:sp>
    <dsp:sp modelId="{B4723E2A-4FF1-452A-BD25-8EC364F15A6F}">
      <dsp:nvSpPr>
        <dsp:cNvPr id="0" name=""/>
        <dsp:cNvSpPr/>
      </dsp:nvSpPr>
      <dsp:spPr>
        <a:xfrm>
          <a:off x="6015846" y="0"/>
          <a:ext cx="5008717" cy="1271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1440" numCol="1" spcCol="1270" anchor="b" anchorCtr="1">
          <a:noAutofit/>
        </a:bodyPr>
        <a:lstStyle/>
        <a:p>
          <a:pPr marL="0" lvl="0" indent="0" algn="ctr" defTabSz="533400">
            <a:lnSpc>
              <a:spcPct val="90000"/>
            </a:lnSpc>
            <a:spcBef>
              <a:spcPct val="0"/>
            </a:spcBef>
            <a:spcAft>
              <a:spcPct val="35000"/>
            </a:spcAft>
            <a:buNone/>
          </a:pPr>
          <a:r>
            <a:rPr lang="en-US" sz="1200" b="1" kern="1200">
              <a:solidFill>
                <a:srgbClr val="FF0000"/>
              </a:solidFill>
              <a:latin typeface="Tahoma" panose="020B0604030504040204" pitchFamily="34" charset="0"/>
              <a:ea typeface="Tahoma" panose="020B0604030504040204" pitchFamily="34" charset="0"/>
              <a:cs typeface="Tahoma" panose="020B0604030504040204" pitchFamily="34" charset="0"/>
            </a:rPr>
            <a:t>Covid-19?</a:t>
          </a:r>
          <a:endParaRPr lang="en-US" sz="1200" b="1" kern="1200" dirty="0">
            <a:solidFill>
              <a:srgbClr val="FF0000"/>
            </a:solidFill>
            <a:latin typeface="Tahoma" panose="020B0604030504040204" pitchFamily="34" charset="0"/>
            <a:ea typeface="Tahoma" panose="020B0604030504040204" pitchFamily="34" charset="0"/>
            <a:cs typeface="Tahoma" panose="020B0604030504040204" pitchFamily="34" charset="0"/>
          </a:endParaRPr>
        </a:p>
      </dsp:txBody>
      <dsp:txXfrm>
        <a:off x="6015846" y="0"/>
        <a:ext cx="5008717" cy="1271825"/>
      </dsp:txXfrm>
    </dsp:sp>
    <dsp:sp modelId="{440E9361-37D2-4157-AF38-7B49AD23708B}">
      <dsp:nvSpPr>
        <dsp:cNvPr id="0" name=""/>
        <dsp:cNvSpPr/>
      </dsp:nvSpPr>
      <dsp:spPr>
        <a:xfrm>
          <a:off x="8520205" y="1344501"/>
          <a:ext cx="0" cy="290702"/>
        </a:xfrm>
        <a:prstGeom prst="line">
          <a:avLst/>
        </a:prstGeom>
        <a:noFill/>
        <a:ln w="12700" cap="rnd" cmpd="sng" algn="ctr">
          <a:solidFill>
            <a:schemeClr val="accent1">
              <a:shade val="90000"/>
              <a:hueOff val="186931"/>
              <a:satOff val="3848"/>
              <a:lumOff val="16461"/>
              <a:alphaOff val="0"/>
            </a:schemeClr>
          </a:solidFill>
          <a:prstDash val="dash"/>
        </a:ln>
        <a:effectLst/>
      </dsp:spPr>
      <dsp:style>
        <a:lnRef idx="1">
          <a:scrgbClr r="0" g="0" b="0"/>
        </a:lnRef>
        <a:fillRef idx="0">
          <a:scrgbClr r="0" g="0" b="0"/>
        </a:fillRef>
        <a:effectRef idx="0">
          <a:scrgbClr r="0" g="0" b="0"/>
        </a:effectRef>
        <a:fontRef idx="minor"/>
      </dsp:style>
    </dsp:sp>
    <dsp:sp modelId="{C45E7B63-1C71-483E-A3A8-705CE86D4D8E}">
      <dsp:nvSpPr>
        <dsp:cNvPr id="0" name=""/>
        <dsp:cNvSpPr/>
      </dsp:nvSpPr>
      <dsp:spPr>
        <a:xfrm>
          <a:off x="8483867" y="1271825"/>
          <a:ext cx="72675" cy="72675"/>
        </a:xfrm>
        <a:prstGeom prst="ellipse">
          <a:avLst/>
        </a:prstGeom>
        <a:solidFill>
          <a:schemeClr val="accent1">
            <a:shade val="80000"/>
            <a:hueOff val="446191"/>
            <a:satOff val="-9058"/>
            <a:lumOff val="3067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0.13746</cdr:x>
      <cdr:y>0.8938</cdr:y>
    </cdr:from>
    <cdr:to>
      <cdr:x>0.34788</cdr:x>
      <cdr:y>0.97366</cdr:y>
    </cdr:to>
    <cdr:sp macro="" textlink="">
      <cdr:nvSpPr>
        <cdr:cNvPr id="2" name="TextBox 1">
          <a:extLst xmlns:a="http://schemas.openxmlformats.org/drawingml/2006/main">
            <a:ext uri="{FF2B5EF4-FFF2-40B4-BE49-F238E27FC236}">
              <a16:creationId xmlns:a16="http://schemas.microsoft.com/office/drawing/2014/main" id="{341F3FF5-47D2-4BCD-8954-D183C573B87F}"/>
            </a:ext>
          </a:extLst>
        </cdr:cNvPr>
        <cdr:cNvSpPr txBox="1"/>
      </cdr:nvSpPr>
      <cdr:spPr>
        <a:xfrm xmlns:a="http://schemas.openxmlformats.org/drawingml/2006/main">
          <a:off x="1096945" y="4447260"/>
          <a:ext cx="1679216" cy="39735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900"/>
            <a:t>Giai đoạn</a:t>
          </a:r>
          <a:r>
            <a:rPr lang="en-US" sz="900" baseline="0"/>
            <a:t> 1</a:t>
          </a:r>
        </a:p>
      </cdr:txBody>
    </cdr:sp>
  </cdr:relSizeAnchor>
  <cdr:relSizeAnchor xmlns:cdr="http://schemas.openxmlformats.org/drawingml/2006/chartDrawing">
    <cdr:from>
      <cdr:x>0.37917</cdr:x>
      <cdr:y>0.50868</cdr:y>
    </cdr:from>
    <cdr:to>
      <cdr:x>0.38333</cdr:x>
      <cdr:y>0.88368</cdr:y>
    </cdr:to>
    <cdr:cxnSp macro="">
      <cdr:nvCxnSpPr>
        <cdr:cNvPr id="4" name="Straight Connector 3">
          <a:extLst xmlns:a="http://schemas.openxmlformats.org/drawingml/2006/main">
            <a:ext uri="{FF2B5EF4-FFF2-40B4-BE49-F238E27FC236}">
              <a16:creationId xmlns:a16="http://schemas.microsoft.com/office/drawing/2014/main" id="{1B13F219-E79F-43BC-AA6E-D1A62BEA5C95}"/>
            </a:ext>
          </a:extLst>
        </cdr:cNvPr>
        <cdr:cNvCxnSpPr/>
      </cdr:nvCxnSpPr>
      <cdr:spPr>
        <a:xfrm xmlns:a="http://schemas.openxmlformats.org/drawingml/2006/main">
          <a:off x="1733550" y="1395413"/>
          <a:ext cx="19050" cy="1028700"/>
        </a:xfrm>
        <a:prstGeom xmlns:a="http://schemas.openxmlformats.org/drawingml/2006/main" prst="line">
          <a:avLst/>
        </a:prstGeom>
        <a:ln xmlns:a="http://schemas.openxmlformats.org/drawingml/2006/main">
          <a:solidFill>
            <a:schemeClr val="bg1">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03-Apr-20</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90017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03-Apr-20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83591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03-Apr-20</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8884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03-Apr-20</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244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03-Apr-20</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668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03-Apr-20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8332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03-Apr-20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48046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03-Apr-20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36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03-Apr-20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49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03-Apr-20</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6176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03-Apr-20</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7328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ED291B17-9318-49DB-B28B-6E5994AE9581}" type="datetime1">
              <a:rPr lang="en-US" smtClean="0"/>
              <a:t>03-Apr-20</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11" r:id="rId5"/>
    <p:sldLayoutId id="2147483760" r:id="rId6"/>
    <p:sldLayoutId id="2147483762" r:id="rId7"/>
    <p:sldLayoutId id="2147483706" r:id="rId8"/>
    <p:sldLayoutId id="2147483709" r:id="rId9"/>
    <p:sldLayoutId id="2147483707" r:id="rId10"/>
    <p:sldLayoutId id="2147483708" r:id="rId11"/>
  </p:sldLayoutIdLst>
  <p:hf sldNum="0"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6D7A0BC-0046-4CAA-8E7F-DCAFE511E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C21E816-31F5-48BB-BD02-D15F2F18B48A}"/>
              </a:ext>
            </a:extLst>
          </p:cNvPr>
          <p:cNvSpPr>
            <a:spLocks noGrp="1"/>
          </p:cNvSpPr>
          <p:nvPr>
            <p:ph type="ctrTitle"/>
          </p:nvPr>
        </p:nvSpPr>
        <p:spPr>
          <a:xfrm>
            <a:off x="446533" y="548640"/>
            <a:ext cx="11298933" cy="1475013"/>
          </a:xfrm>
        </p:spPr>
        <p:txBody>
          <a:bodyPr>
            <a:normAutofit/>
          </a:bodyPr>
          <a:lstStyle/>
          <a:p>
            <a:r>
              <a:rPr lang="en-US" sz="3800" b="1">
                <a:latin typeface="Tahoma" panose="020B0604030504040204" pitchFamily="34" charset="0"/>
                <a:ea typeface="Tahoma" panose="020B0604030504040204" pitchFamily="34" charset="0"/>
                <a:cs typeface="Tahoma" panose="020B0604030504040204" pitchFamily="34" charset="0"/>
              </a:rPr>
              <a:t>Đại dịch Covid-19</a:t>
            </a:r>
            <a:br>
              <a:rPr lang="en-US" sz="3800">
                <a:latin typeface="Tahoma" panose="020B0604030504040204" pitchFamily="34" charset="0"/>
                <a:ea typeface="Tahoma" panose="020B0604030504040204" pitchFamily="34" charset="0"/>
                <a:cs typeface="Tahoma" panose="020B0604030504040204" pitchFamily="34" charset="0"/>
              </a:rPr>
            </a:br>
            <a:r>
              <a:rPr lang="en-US" sz="3800">
                <a:latin typeface="Tahoma" panose="020B0604030504040204" pitchFamily="34" charset="0"/>
                <a:ea typeface="Tahoma" panose="020B0604030504040204" pitchFamily="34" charset="0"/>
                <a:cs typeface="Tahoma" panose="020B0604030504040204" pitchFamily="34" charset="0"/>
              </a:rPr>
              <a:t>và tác động đối với nền kinh tế Việt Nam</a:t>
            </a:r>
            <a:endParaRPr lang="en-US" sz="3800" dirty="0"/>
          </a:p>
        </p:txBody>
      </p:sp>
      <p:sp>
        <p:nvSpPr>
          <p:cNvPr id="3" name="Subtitle 2">
            <a:extLst>
              <a:ext uri="{FF2B5EF4-FFF2-40B4-BE49-F238E27FC236}">
                <a16:creationId xmlns:a16="http://schemas.microsoft.com/office/drawing/2014/main" id="{835D6E6B-3353-491C-A3C6-F278D6CED8B3}"/>
              </a:ext>
            </a:extLst>
          </p:cNvPr>
          <p:cNvSpPr>
            <a:spLocks noGrp="1"/>
          </p:cNvSpPr>
          <p:nvPr>
            <p:ph type="subTitle" idx="1"/>
          </p:nvPr>
        </p:nvSpPr>
        <p:spPr>
          <a:xfrm>
            <a:off x="2754761" y="2427072"/>
            <a:ext cx="8954639" cy="651238"/>
          </a:xfrm>
        </p:spPr>
        <p:txBody>
          <a:bodyPr>
            <a:normAutofit lnSpcReduction="10000"/>
          </a:bodyPr>
          <a:lstStyle/>
          <a:p>
            <a:pPr algn="r"/>
            <a:r>
              <a:rPr lang="en-US" sz="1400" b="1">
                <a:solidFill>
                  <a:schemeClr val="tx1"/>
                </a:solidFill>
                <a:latin typeface="Tahoma" panose="020B0604030504040204" pitchFamily="34" charset="0"/>
                <a:ea typeface="Tahoma" panose="020B0604030504040204" pitchFamily="34" charset="0"/>
                <a:cs typeface="Tahoma" panose="020B0604030504040204" pitchFamily="34" charset="0"/>
              </a:rPr>
              <a:t>Tr</a:t>
            </a:r>
            <a:r>
              <a:rPr lang="vi-VN" sz="1400" b="1">
                <a:solidFill>
                  <a:schemeClr val="tx1"/>
                </a:solidFill>
                <a:latin typeface="Tahoma" panose="020B0604030504040204" pitchFamily="34" charset="0"/>
                <a:ea typeface="Tahoma" panose="020B0604030504040204" pitchFamily="34" charset="0"/>
                <a:cs typeface="Tahoma" panose="020B0604030504040204" pitchFamily="34" charset="0"/>
              </a:rPr>
              <a:t>ư</a:t>
            </a:r>
            <a:r>
              <a:rPr lang="en-US" sz="1400" b="1">
                <a:solidFill>
                  <a:schemeClr val="tx1"/>
                </a:solidFill>
                <a:latin typeface="Tahoma" panose="020B0604030504040204" pitchFamily="34" charset="0"/>
                <a:ea typeface="Tahoma" panose="020B0604030504040204" pitchFamily="34" charset="0"/>
                <a:cs typeface="Tahoma" panose="020B0604030504040204" pitchFamily="34" charset="0"/>
              </a:rPr>
              <a:t>ờng Đại học kinh tế quốc dân</a:t>
            </a:r>
          </a:p>
          <a:p>
            <a:pPr algn="r"/>
            <a:r>
              <a:rPr lang="en-US" sz="1400" i="1">
                <a:solidFill>
                  <a:schemeClr val="tx1"/>
                </a:solidFill>
                <a:latin typeface="Tahoma" panose="020B0604030504040204" pitchFamily="34" charset="0"/>
                <a:ea typeface="Tahoma" panose="020B0604030504040204" pitchFamily="34" charset="0"/>
                <a:cs typeface="Tahoma" panose="020B0604030504040204" pitchFamily="34" charset="0"/>
              </a:rPr>
              <a:t>Ngày 02 tháng 04 năm 2020</a:t>
            </a:r>
            <a:endParaRPr lang="en-US" sz="1400" i="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0" name="Rectangle 19">
            <a:extLst>
              <a:ext uri="{FF2B5EF4-FFF2-40B4-BE49-F238E27FC236}">
                <a16:creationId xmlns:a16="http://schemas.microsoft.com/office/drawing/2014/main" id="{E7C6334F-6411-41EC-AD7D-179EDD8B5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1">
            <a:extLst>
              <a:ext uri="{FF2B5EF4-FFF2-40B4-BE49-F238E27FC236}">
                <a16:creationId xmlns:a16="http://schemas.microsoft.com/office/drawing/2014/main" id="{E6B02CEE-3AF8-4349-9B3E-8970E6DF62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3">
            <a:extLst>
              <a:ext uri="{FF2B5EF4-FFF2-40B4-BE49-F238E27FC236}">
                <a16:creationId xmlns:a16="http://schemas.microsoft.com/office/drawing/2014/main" id="{AAA01CF0-3FB5-44EB-B7DE-F2E86374C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descr="abstract image">
            <a:extLst>
              <a:ext uri="{FF2B5EF4-FFF2-40B4-BE49-F238E27FC236}">
                <a16:creationId xmlns:a16="http://schemas.microsoft.com/office/drawing/2014/main" id="{F1A8C364-94D4-4630-BAD0-78722F34705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48733" y="3081867"/>
            <a:ext cx="11260667" cy="3310466"/>
          </a:xfrm>
          <a:prstGeom prst="rect">
            <a:avLst/>
          </a:prstGeom>
        </p:spPr>
      </p:pic>
    </p:spTree>
    <p:extLst>
      <p:ext uri="{BB962C8B-B14F-4D97-AF65-F5344CB8AC3E}">
        <p14:creationId xmlns:p14="http://schemas.microsoft.com/office/powerpoint/2010/main" val="2475805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319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đến kinh tế thế giới</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926219"/>
            <a:ext cx="11325706" cy="188269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spcAft>
                <a:spcPts val="0"/>
              </a:spcAft>
            </a:pPr>
            <a:r>
              <a:rPr lang="en-US" sz="2000" u="sng">
                <a:latin typeface="Tahoma" panose="020B0604030504040204" pitchFamily="34" charset="0"/>
                <a:ea typeface="Tahoma" panose="020B0604030504040204" pitchFamily="34" charset="0"/>
                <a:cs typeface="Tahoma" panose="020B0604030504040204" pitchFamily="34" charset="0"/>
              </a:rPr>
              <a:t>Các dự báo gần nhất:</a:t>
            </a:r>
          </a:p>
          <a:p>
            <a:pPr lvl="1">
              <a:spcAft>
                <a:spcPts val="0"/>
              </a:spcAft>
            </a:pPr>
            <a:r>
              <a:rPr lang="en-US" sz="1700">
                <a:latin typeface="Tahoma" panose="020B0604030504040204" pitchFamily="34" charset="0"/>
                <a:ea typeface="Tahoma" panose="020B0604030504040204" pitchFamily="34" charset="0"/>
                <a:cs typeface="Tahoma" panose="020B0604030504040204" pitchFamily="34" charset="0"/>
              </a:rPr>
              <a:t>World Bank (ngày 31/03/2020) đ</a:t>
            </a:r>
            <a:r>
              <a:rPr lang="vi-VN" sz="1700">
                <a:latin typeface="Tahoma" panose="020B0604030504040204" pitchFamily="34" charset="0"/>
                <a:ea typeface="Tahoma" panose="020B0604030504040204" pitchFamily="34" charset="0"/>
                <a:cs typeface="Tahoma" panose="020B0604030504040204" pitchFamily="34" charset="0"/>
              </a:rPr>
              <a:t>ư</a:t>
            </a:r>
            <a:r>
              <a:rPr lang="en-US" sz="1700">
                <a:latin typeface="Tahoma" panose="020B0604030504040204" pitchFamily="34" charset="0"/>
                <a:ea typeface="Tahoma" panose="020B0604030504040204" pitchFamily="34" charset="0"/>
                <a:cs typeface="Tahoma" panose="020B0604030504040204" pitchFamily="34" charset="0"/>
              </a:rPr>
              <a:t>a ra dự báo về tình trạng suy thoái trên diện rộng ở hầu hết tất cả các quốc gia. Đối với các nền kinh tế Đông Á và Thái bình d</a:t>
            </a:r>
            <a:r>
              <a:rPr lang="vi-VN" sz="1700">
                <a:latin typeface="Tahoma" panose="020B0604030504040204" pitchFamily="34" charset="0"/>
                <a:ea typeface="Tahoma" panose="020B0604030504040204" pitchFamily="34" charset="0"/>
                <a:cs typeface="Tahoma" panose="020B0604030504040204" pitchFamily="34" charset="0"/>
              </a:rPr>
              <a:t>ư</a:t>
            </a:r>
            <a:r>
              <a:rPr lang="en-US" sz="1700">
                <a:latin typeface="Tahoma" panose="020B0604030504040204" pitchFamily="34" charset="0"/>
                <a:ea typeface="Tahoma" panose="020B0604030504040204" pitchFamily="34" charset="0"/>
                <a:cs typeface="Tahoma" panose="020B0604030504040204" pitchFamily="34" charset="0"/>
              </a:rPr>
              <a:t>ơng (EAP), tốc độ tăng tr</a:t>
            </a:r>
            <a:r>
              <a:rPr lang="vi-VN" sz="1700">
                <a:latin typeface="Tahoma" panose="020B0604030504040204" pitchFamily="34" charset="0"/>
                <a:ea typeface="Tahoma" panose="020B0604030504040204" pitchFamily="34" charset="0"/>
                <a:cs typeface="Tahoma" panose="020B0604030504040204" pitchFamily="34" charset="0"/>
              </a:rPr>
              <a:t>ư</a:t>
            </a:r>
            <a:r>
              <a:rPr lang="en-US" sz="1700">
                <a:latin typeface="Tahoma" panose="020B0604030504040204" pitchFamily="34" charset="0"/>
                <a:ea typeface="Tahoma" panose="020B0604030504040204" pitchFamily="34" charset="0"/>
                <a:cs typeface="Tahoma" panose="020B0604030504040204" pitchFamily="34" charset="0"/>
              </a:rPr>
              <a:t>ởng chỉ là 2,1% cho đến suy thoái -0,5% tùy kịch bản.</a:t>
            </a:r>
          </a:p>
        </p:txBody>
      </p:sp>
      <p:pic>
        <p:nvPicPr>
          <p:cNvPr id="8" name="Picture 7">
            <a:extLst>
              <a:ext uri="{FF2B5EF4-FFF2-40B4-BE49-F238E27FC236}">
                <a16:creationId xmlns:a16="http://schemas.microsoft.com/office/drawing/2014/main" id="{EB7DFECA-4F13-4EBF-B648-6E9485B159EA}"/>
              </a:ext>
            </a:extLst>
          </p:cNvPr>
          <p:cNvPicPr>
            <a:picLocks noChangeAspect="1"/>
          </p:cNvPicPr>
          <p:nvPr/>
        </p:nvPicPr>
        <p:blipFill>
          <a:blip r:embed="rId2"/>
          <a:stretch>
            <a:fillRect/>
          </a:stretch>
        </p:blipFill>
        <p:spPr>
          <a:xfrm>
            <a:off x="1714500" y="2566027"/>
            <a:ext cx="8762999" cy="3730260"/>
          </a:xfrm>
          <a:prstGeom prst="rect">
            <a:avLst/>
          </a:prstGeom>
        </p:spPr>
      </p:pic>
      <p:sp>
        <p:nvSpPr>
          <p:cNvPr id="12" name="Rectangle 11">
            <a:extLst>
              <a:ext uri="{FF2B5EF4-FFF2-40B4-BE49-F238E27FC236}">
                <a16:creationId xmlns:a16="http://schemas.microsoft.com/office/drawing/2014/main" id="{9C6A0F70-AEE6-4177-985E-86FDD15F70FC}"/>
              </a:ext>
            </a:extLst>
          </p:cNvPr>
          <p:cNvSpPr/>
          <p:nvPr/>
        </p:nvSpPr>
        <p:spPr>
          <a:xfrm>
            <a:off x="6316745" y="6384142"/>
            <a:ext cx="4160754" cy="307777"/>
          </a:xfrm>
          <a:prstGeom prst="rect">
            <a:avLst/>
          </a:prstGeom>
        </p:spPr>
        <p:txBody>
          <a:bodyPr wrap="none">
            <a:spAutoFit/>
          </a:bodyPr>
          <a:lstStyle/>
          <a:p>
            <a:pPr algn="r"/>
            <a:r>
              <a:rPr lang="en-US" sz="1400" i="1">
                <a:solidFill>
                  <a:prstClr val="black"/>
                </a:solidFill>
                <a:latin typeface="Tahoma" panose="020B0604030504040204" pitchFamily="34" charset="0"/>
                <a:ea typeface="Tahoma" panose="020B0604030504040204" pitchFamily="34" charset="0"/>
                <a:cs typeface="Tahoma" panose="020B0604030504040204" pitchFamily="34" charset="0"/>
              </a:rPr>
              <a:t>Nguồn: Báo cáo của World Bank ngày 31/03/2020</a:t>
            </a:r>
            <a:endParaRPr lang="en-US" sz="140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87576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E9751CB9-7B25-4EB8-9A6F-82F822549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1317383-CF3B-4B02-9512-BECBEF636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id="{B1D4C7A0-6DF2-4F2D-A45D-F111582974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DBF3943D-BCB6-4B31-809D-A005686483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a:extLst>
              <a:ext uri="{FF2B5EF4-FFF2-40B4-BE49-F238E27FC236}">
                <a16:creationId xmlns:a16="http://schemas.microsoft.com/office/drawing/2014/main" id="{39373A6F-2E1F-4613-8E1D-D68057D29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01200"/>
            <a:ext cx="3707477" cy="562497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42377" y="275607"/>
            <a:ext cx="3409783" cy="843166"/>
          </a:xfrm>
        </p:spPr>
        <p:txBody>
          <a:bodyPr vert="horz" lIns="91440" tIns="45720" rIns="91440" bIns="45720" rtlCol="0" anchor="b">
            <a:normAutofit/>
          </a:bodyPr>
          <a:lstStyle/>
          <a:p>
            <a:pPr>
              <a:lnSpc>
                <a:spcPct val="90000"/>
              </a:lnSpc>
            </a:pPr>
            <a:r>
              <a:rPr lang="en-US" sz="2200">
                <a:solidFill>
                  <a:srgbClr val="FFFFFF"/>
                </a:solidFill>
                <a:latin typeface="Tahoma" panose="020B0604030504040204" pitchFamily="34" charset="0"/>
                <a:ea typeface="Tahoma" panose="020B0604030504040204" pitchFamily="34" charset="0"/>
                <a:cs typeface="Tahoma" panose="020B0604030504040204" pitchFamily="34" charset="0"/>
              </a:rPr>
              <a:t>Phản ứng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42377" y="1394381"/>
            <a:ext cx="3568660" cy="4403244"/>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1800" u="sng">
                <a:solidFill>
                  <a:srgbClr val="FFFFFF"/>
                </a:solidFill>
                <a:latin typeface="Tahoma" panose="020B0604030504040204" pitchFamily="34" charset="0"/>
                <a:ea typeface="Tahoma" panose="020B0604030504040204" pitchFamily="34" charset="0"/>
                <a:cs typeface="Tahoma" panose="020B0604030504040204" pitchFamily="34" charset="0"/>
              </a:rPr>
              <a:t>Mục tiêu:</a:t>
            </a:r>
          </a:p>
          <a:p>
            <a:pPr lvl="1"/>
            <a:r>
              <a:rPr lang="en-US" sz="1500">
                <a:solidFill>
                  <a:srgbClr val="FFFFFF"/>
                </a:solidFill>
                <a:latin typeface="Tahoma" panose="020B0604030504040204" pitchFamily="34" charset="0"/>
                <a:ea typeface="Tahoma" panose="020B0604030504040204" pitchFamily="34" charset="0"/>
                <a:cs typeface="Tahoma" panose="020B0604030504040204" pitchFamily="34" charset="0"/>
              </a:rPr>
              <a:t>Đảm bảo nhân lực, vật lực cho công tác chống dịch</a:t>
            </a:r>
          </a:p>
          <a:p>
            <a:pPr lvl="1"/>
            <a:r>
              <a:rPr lang="en-US" sz="1500">
                <a:solidFill>
                  <a:srgbClr val="FFFFFF"/>
                </a:solidFill>
                <a:latin typeface="Tahoma" panose="020B0604030504040204" pitchFamily="34" charset="0"/>
                <a:ea typeface="Tahoma" panose="020B0604030504040204" pitchFamily="34" charset="0"/>
                <a:cs typeface="Tahoma" panose="020B0604030504040204" pitchFamily="34" charset="0"/>
              </a:rPr>
              <a:t>Đảm bảo những nhu cầu thiết yếu cho đời sống của người dân</a:t>
            </a:r>
          </a:p>
          <a:p>
            <a:pPr lvl="1"/>
            <a:r>
              <a:rPr lang="en-US" sz="1500">
                <a:solidFill>
                  <a:srgbClr val="FFFFFF"/>
                </a:solidFill>
                <a:latin typeface="Tahoma" panose="020B0604030504040204" pitchFamily="34" charset="0"/>
                <a:ea typeface="Tahoma" panose="020B0604030504040204" pitchFamily="34" charset="0"/>
                <a:cs typeface="Tahoma" panose="020B0604030504040204" pitchFamily="34" charset="0"/>
              </a:rPr>
              <a:t>Hỗ trợ các doanh nghiệp vừa và nhỏ - đối tượng có tiềm lực tài chính hạn chế, dễ tổn thương do hoạt động sản xuất bị ngưng trệ</a:t>
            </a:r>
          </a:p>
          <a:p>
            <a:pPr lvl="1"/>
            <a:r>
              <a:rPr lang="en-US" sz="1500">
                <a:solidFill>
                  <a:srgbClr val="FFFFFF"/>
                </a:solidFill>
                <a:latin typeface="Tahoma" panose="020B0604030504040204" pitchFamily="34" charset="0"/>
                <a:ea typeface="Tahoma" panose="020B0604030504040204" pitchFamily="34" charset="0"/>
                <a:cs typeface="Tahoma" panose="020B0604030504040204" pitchFamily="34" charset="0"/>
              </a:rPr>
              <a:t>Duy trì tính thanh khoản của hệ thống tài chính</a:t>
            </a:r>
          </a:p>
          <a:p>
            <a:pPr lvl="1"/>
            <a:r>
              <a:rPr lang="en-US" sz="1500">
                <a:solidFill>
                  <a:srgbClr val="FFFFFF"/>
                </a:solidFill>
                <a:latin typeface="Tahoma" panose="020B0604030504040204" pitchFamily="34" charset="0"/>
                <a:ea typeface="Tahoma" panose="020B0604030504040204" pitchFamily="34" charset="0"/>
                <a:cs typeface="Tahoma" panose="020B0604030504040204" pitchFamily="34" charset="0"/>
              </a:rPr>
              <a:t>Hỗ trợ một số ngành chịu ảnh hưởng trực tiếp từ chính sách kiểm soát dịch bệnh như hàng không, du lịch, thương mại, dịch vụ, v.v.</a:t>
            </a:r>
          </a:p>
        </p:txBody>
      </p:sp>
      <p:graphicFrame>
        <p:nvGraphicFramePr>
          <p:cNvPr id="3" name="Table 2">
            <a:extLst>
              <a:ext uri="{FF2B5EF4-FFF2-40B4-BE49-F238E27FC236}">
                <a16:creationId xmlns:a16="http://schemas.microsoft.com/office/drawing/2014/main" id="{BCFE68AB-D976-4EDB-A18A-21A37BCC8CE3}"/>
              </a:ext>
            </a:extLst>
          </p:cNvPr>
          <p:cNvGraphicFramePr>
            <a:graphicFrameLocks noGrp="1"/>
          </p:cNvGraphicFramePr>
          <p:nvPr>
            <p:extLst>
              <p:ext uri="{D42A27DB-BD31-4B8C-83A1-F6EECF244321}">
                <p14:modId xmlns:p14="http://schemas.microsoft.com/office/powerpoint/2010/main" val="781175162"/>
              </p:ext>
            </p:extLst>
          </p:nvPr>
        </p:nvGraphicFramePr>
        <p:xfrm>
          <a:off x="4241830" y="601200"/>
          <a:ext cx="7503637" cy="5650515"/>
        </p:xfrm>
        <a:graphic>
          <a:graphicData uri="http://schemas.openxmlformats.org/drawingml/2006/table">
            <a:tbl>
              <a:tblPr firstRow="1" firstCol="1" bandRow="1">
                <a:tableStyleId>{5C22544A-7EE6-4342-B048-85BDC9FD1C3A}</a:tableStyleId>
              </a:tblPr>
              <a:tblGrid>
                <a:gridCol w="434100">
                  <a:extLst>
                    <a:ext uri="{9D8B030D-6E8A-4147-A177-3AD203B41FA5}">
                      <a16:colId xmlns:a16="http://schemas.microsoft.com/office/drawing/2014/main" val="4267513737"/>
                    </a:ext>
                  </a:extLst>
                </a:gridCol>
                <a:gridCol w="898458">
                  <a:extLst>
                    <a:ext uri="{9D8B030D-6E8A-4147-A177-3AD203B41FA5}">
                      <a16:colId xmlns:a16="http://schemas.microsoft.com/office/drawing/2014/main" val="3172128172"/>
                    </a:ext>
                  </a:extLst>
                </a:gridCol>
                <a:gridCol w="2953738">
                  <a:extLst>
                    <a:ext uri="{9D8B030D-6E8A-4147-A177-3AD203B41FA5}">
                      <a16:colId xmlns:a16="http://schemas.microsoft.com/office/drawing/2014/main" val="638093867"/>
                    </a:ext>
                  </a:extLst>
                </a:gridCol>
                <a:gridCol w="3217341">
                  <a:extLst>
                    <a:ext uri="{9D8B030D-6E8A-4147-A177-3AD203B41FA5}">
                      <a16:colId xmlns:a16="http://schemas.microsoft.com/office/drawing/2014/main" val="2456378387"/>
                    </a:ext>
                  </a:extLst>
                </a:gridCol>
              </a:tblGrid>
              <a:tr h="180767">
                <a:tc>
                  <a:txBody>
                    <a:bodyPr/>
                    <a:lstStyle/>
                    <a:p>
                      <a:pPr marL="0" marR="0" algn="ctr">
                        <a:lnSpc>
                          <a:spcPct val="107000"/>
                        </a:lnSpc>
                        <a:spcBef>
                          <a:spcPts val="0"/>
                        </a:spcBef>
                        <a:spcAft>
                          <a:spcPts val="0"/>
                        </a:spcAft>
                      </a:pPr>
                      <a:r>
                        <a:rPr lang="vi-VN" sz="1200">
                          <a:effectLst/>
                        </a:rPr>
                        <a:t>TT</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gn="ctr">
                        <a:lnSpc>
                          <a:spcPct val="107000"/>
                        </a:lnSpc>
                        <a:spcBef>
                          <a:spcPts val="0"/>
                        </a:spcBef>
                        <a:spcAft>
                          <a:spcPts val="0"/>
                        </a:spcAft>
                      </a:pPr>
                      <a:r>
                        <a:rPr lang="vi-VN" sz="1200">
                          <a:effectLst/>
                        </a:rPr>
                        <a:t>Quốc gia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gn="ctr">
                        <a:lnSpc>
                          <a:spcPct val="107000"/>
                        </a:lnSpc>
                        <a:spcBef>
                          <a:spcPts val="0"/>
                        </a:spcBef>
                        <a:spcAft>
                          <a:spcPts val="0"/>
                        </a:spcAft>
                      </a:pPr>
                      <a:r>
                        <a:rPr lang="vi-VN" sz="1200">
                          <a:effectLst/>
                        </a:rPr>
                        <a:t>Chính sách tài khóa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gn="ctr">
                        <a:lnSpc>
                          <a:spcPct val="107000"/>
                        </a:lnSpc>
                        <a:spcBef>
                          <a:spcPts val="0"/>
                        </a:spcBef>
                        <a:spcAft>
                          <a:spcPts val="0"/>
                        </a:spcAft>
                      </a:pPr>
                      <a:r>
                        <a:rPr lang="vi-VN" sz="1200">
                          <a:effectLst/>
                        </a:rPr>
                        <a:t>Chính sách tiền tệ</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extLst>
                  <a:ext uri="{0D108BD9-81ED-4DB2-BD59-A6C34878D82A}">
                    <a16:rowId xmlns:a16="http://schemas.microsoft.com/office/drawing/2014/main" val="2383757885"/>
                  </a:ext>
                </a:extLst>
              </a:tr>
              <a:tr h="1988145">
                <a:tc>
                  <a:txBody>
                    <a:bodyPr/>
                    <a:lstStyle/>
                    <a:p>
                      <a:pPr marL="0" marR="0" algn="ctr">
                        <a:lnSpc>
                          <a:spcPct val="107000"/>
                        </a:lnSpc>
                        <a:spcBef>
                          <a:spcPts val="0"/>
                        </a:spcBef>
                        <a:spcAft>
                          <a:spcPts val="0"/>
                        </a:spcAft>
                      </a:pPr>
                      <a:r>
                        <a:rPr lang="vi-VN" sz="1200">
                          <a:effectLst/>
                        </a:rPr>
                        <a:t>1</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nSpc>
                          <a:spcPct val="107000"/>
                        </a:lnSpc>
                        <a:spcBef>
                          <a:spcPts val="0"/>
                        </a:spcBef>
                        <a:spcAft>
                          <a:spcPts val="0"/>
                        </a:spcAft>
                      </a:pPr>
                      <a:r>
                        <a:rPr lang="vi-VN" sz="1200">
                          <a:effectLst/>
                        </a:rPr>
                        <a:t>Trung Quốc</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kích thích tài khóa khoảng </a:t>
                      </a:r>
                      <a:r>
                        <a:rPr lang="vi-VN" sz="1200" b="1">
                          <a:solidFill>
                            <a:srgbClr val="FF0000"/>
                          </a:solidFill>
                          <a:effectLst/>
                        </a:rPr>
                        <a:t>13</a:t>
                      </a:r>
                      <a:r>
                        <a:rPr lang="en-US" sz="1200" b="1">
                          <a:solidFill>
                            <a:srgbClr val="FF0000"/>
                          </a:solidFill>
                          <a:effectLst/>
                        </a:rPr>
                        <a:t>00</a:t>
                      </a:r>
                      <a:r>
                        <a:rPr lang="vi-VN" sz="1200" b="1">
                          <a:solidFill>
                            <a:srgbClr val="FF0000"/>
                          </a:solidFill>
                          <a:effectLst/>
                        </a:rPr>
                        <a:t> tỷ RMB </a:t>
                      </a:r>
                      <a:r>
                        <a:rPr lang="vi-VN" sz="1200">
                          <a:effectLst/>
                        </a:rPr>
                        <a:t>được thông qua, bao gồm những giải pháp chính:</a:t>
                      </a:r>
                      <a:endParaRPr lang="en-US" sz="1200">
                        <a:effectLst/>
                      </a:endParaRPr>
                    </a:p>
                    <a:p>
                      <a:pPr marL="342900" marR="0" lvl="0" indent="-342900" algn="just">
                        <a:lnSpc>
                          <a:spcPct val="107000"/>
                        </a:lnSpc>
                        <a:spcBef>
                          <a:spcPts val="0"/>
                        </a:spcBef>
                        <a:spcAft>
                          <a:spcPts val="0"/>
                        </a:spcAft>
                        <a:buFont typeface="Wingdings" panose="05000000000000000000" pitchFamily="2" charset="2"/>
                        <a:buChar char=""/>
                      </a:pPr>
                      <a:r>
                        <a:rPr lang="vi-VN" sz="1200">
                          <a:effectLst/>
                        </a:rPr>
                        <a:t>tăng chi tiêu cho công tác chống và kiểm soát dịch;</a:t>
                      </a:r>
                      <a:endParaRPr lang="en-US" sz="1200">
                        <a:effectLst/>
                      </a:endParaRP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sản xuất trang thiết bị y tế;</a:t>
                      </a:r>
                    </a:p>
                    <a:p>
                      <a:pPr marL="342900" marR="0" lvl="0" indent="-342900" algn="just">
                        <a:lnSpc>
                          <a:spcPct val="107000"/>
                        </a:lnSpc>
                        <a:spcBef>
                          <a:spcPts val="0"/>
                        </a:spcBef>
                        <a:spcAft>
                          <a:spcPts val="0"/>
                        </a:spcAft>
                        <a:buFont typeface="Wingdings" panose="05000000000000000000" pitchFamily="2" charset="2"/>
                        <a:buChar char=""/>
                      </a:pPr>
                      <a:r>
                        <a:rPr lang="vi-VN" sz="1200">
                          <a:effectLst/>
                        </a:rPr>
                        <a:t>đẩy nhanh việc giải ngân bảo hiê thất nghiệp</a:t>
                      </a:r>
                      <a:endParaRPr lang="en-US" sz="1200">
                        <a:effectLst/>
                      </a:endParaRPr>
                    </a:p>
                    <a:p>
                      <a:pPr marL="342900" marR="0" lvl="0" indent="-342900" algn="just">
                        <a:lnSpc>
                          <a:spcPct val="107000"/>
                        </a:lnSpc>
                        <a:spcBef>
                          <a:spcPts val="0"/>
                        </a:spcBef>
                        <a:spcAft>
                          <a:spcPts val="0"/>
                        </a:spcAft>
                        <a:buFont typeface="Wingdings" panose="05000000000000000000" pitchFamily="2" charset="2"/>
                        <a:buChar char=""/>
                      </a:pPr>
                      <a:r>
                        <a:rPr lang="vi-VN" sz="1200">
                          <a:effectLst/>
                        </a:rPr>
                        <a:t>giảm thuế và miễn đóng bảo hiểm xã hội</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Cắt giảm 1% tỷ lệ dự trữ bắt buộc</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tái cấp vốn </a:t>
                      </a:r>
                      <a:r>
                        <a:rPr lang="vi-VN" sz="1200" b="1">
                          <a:solidFill>
                            <a:srgbClr val="FF0000"/>
                          </a:solidFill>
                          <a:effectLst/>
                        </a:rPr>
                        <a:t>800 tỉ RMB </a:t>
                      </a:r>
                      <a:r>
                        <a:rPr lang="vi-VN" sz="1200">
                          <a:effectLst/>
                        </a:rPr>
                        <a:t>để các ngân hàng cho các tập đoàn lớn vay</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Yêu cầu các tổ chức tài chính gia hạn đối với các khoản vay dành cho doanh nghiệp vừa và nhỏ</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extLst>
                  <a:ext uri="{0D108BD9-81ED-4DB2-BD59-A6C34878D82A}">
                    <a16:rowId xmlns:a16="http://schemas.microsoft.com/office/drawing/2014/main" val="3055646035"/>
                  </a:ext>
                </a:extLst>
              </a:tr>
              <a:tr h="751149">
                <a:tc>
                  <a:txBody>
                    <a:bodyPr/>
                    <a:lstStyle/>
                    <a:p>
                      <a:pPr marL="0" marR="0" algn="ctr">
                        <a:lnSpc>
                          <a:spcPct val="107000"/>
                        </a:lnSpc>
                        <a:spcBef>
                          <a:spcPts val="0"/>
                        </a:spcBef>
                        <a:spcAft>
                          <a:spcPts val="0"/>
                        </a:spcAft>
                      </a:pPr>
                      <a:r>
                        <a:rPr lang="vi-VN" sz="1200">
                          <a:effectLst/>
                        </a:rPr>
                        <a:t>2</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nSpc>
                          <a:spcPct val="107000"/>
                        </a:lnSpc>
                        <a:spcBef>
                          <a:spcPts val="0"/>
                        </a:spcBef>
                        <a:spcAft>
                          <a:spcPts val="0"/>
                        </a:spcAft>
                      </a:pPr>
                      <a:r>
                        <a:rPr lang="vi-VN" sz="1200">
                          <a:effectLst/>
                        </a:rPr>
                        <a:t>Hàn Quốc</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9,4 tỷ USD </a:t>
                      </a:r>
                      <a:r>
                        <a:rPr lang="vi-VN" sz="1200">
                          <a:effectLst/>
                        </a:rPr>
                        <a:t>ngân sách bổ sung để chống dịch</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hỗ trợ </a:t>
                      </a:r>
                      <a:r>
                        <a:rPr lang="vi-VN" sz="1200" b="1">
                          <a:solidFill>
                            <a:srgbClr val="FF0000"/>
                          </a:solidFill>
                          <a:effectLst/>
                        </a:rPr>
                        <a:t>38 tỷ USD </a:t>
                      </a:r>
                      <a:r>
                        <a:rPr lang="vi-VN" sz="1200">
                          <a:effectLst/>
                        </a:rPr>
                        <a:t>cho doanh nghiệp nhỏ</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lãi suất liên ngân hàng xuống 0,25%</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extLst>
                  <a:ext uri="{0D108BD9-81ED-4DB2-BD59-A6C34878D82A}">
                    <a16:rowId xmlns:a16="http://schemas.microsoft.com/office/drawing/2014/main" val="4256017114"/>
                  </a:ext>
                </a:extLst>
              </a:tr>
              <a:tr h="898397">
                <a:tc>
                  <a:txBody>
                    <a:bodyPr/>
                    <a:lstStyle/>
                    <a:p>
                      <a:pPr marL="0" marR="0" algn="ctr">
                        <a:lnSpc>
                          <a:spcPct val="107000"/>
                        </a:lnSpc>
                        <a:spcBef>
                          <a:spcPts val="0"/>
                        </a:spcBef>
                        <a:spcAft>
                          <a:spcPts val="0"/>
                        </a:spcAft>
                      </a:pPr>
                      <a:r>
                        <a:rPr lang="vi-VN" sz="1200">
                          <a:effectLst/>
                        </a:rPr>
                        <a:t>3</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nSpc>
                          <a:spcPct val="107000"/>
                        </a:lnSpc>
                        <a:spcBef>
                          <a:spcPts val="0"/>
                        </a:spcBef>
                        <a:spcAft>
                          <a:spcPts val="0"/>
                        </a:spcAft>
                      </a:pPr>
                      <a:r>
                        <a:rPr lang="vi-VN" sz="1200">
                          <a:effectLst/>
                        </a:rPr>
                        <a:t>Nhật </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Dành </a:t>
                      </a:r>
                      <a:r>
                        <a:rPr lang="vi-VN" sz="1200" b="1">
                          <a:solidFill>
                            <a:srgbClr val="FF0000"/>
                          </a:solidFill>
                          <a:effectLst/>
                        </a:rPr>
                        <a:t>1,8%-2,7% GDP</a:t>
                      </a:r>
                      <a:r>
                        <a:rPr lang="vi-VN" sz="1200">
                          <a:effectLst/>
                        </a:rPr>
                        <a:t> ngân sách bổ sung để hỗ trợ người lao động, cho vay doanh nghiệp nhỏ, và hỗ trợ tiền mặt cho người dân</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lãi suất cho vay đối với các tập đoàn chịu ảnh hưởng từ dịch bệnh</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700 tỷ JPY </a:t>
                      </a:r>
                      <a:r>
                        <a:rPr lang="vi-VN" sz="1200">
                          <a:effectLst/>
                        </a:rPr>
                        <a:t>chương trình mua trái phiếu</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extLst>
                  <a:ext uri="{0D108BD9-81ED-4DB2-BD59-A6C34878D82A}">
                    <a16:rowId xmlns:a16="http://schemas.microsoft.com/office/drawing/2014/main" val="3480447532"/>
                  </a:ext>
                </a:extLst>
              </a:tr>
              <a:tr h="1806520">
                <a:tc>
                  <a:txBody>
                    <a:bodyPr/>
                    <a:lstStyle/>
                    <a:p>
                      <a:pPr marL="0" marR="0" algn="ctr">
                        <a:lnSpc>
                          <a:spcPct val="107000"/>
                        </a:lnSpc>
                        <a:spcBef>
                          <a:spcPts val="0"/>
                        </a:spcBef>
                        <a:spcAft>
                          <a:spcPts val="0"/>
                        </a:spcAft>
                      </a:pPr>
                      <a:r>
                        <a:rPr lang="vi-VN" sz="1200">
                          <a:effectLst/>
                        </a:rPr>
                        <a:t>4</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0" marR="0">
                        <a:lnSpc>
                          <a:spcPct val="107000"/>
                        </a:lnSpc>
                        <a:spcBef>
                          <a:spcPts val="0"/>
                        </a:spcBef>
                        <a:spcAft>
                          <a:spcPts val="0"/>
                        </a:spcAft>
                      </a:pPr>
                      <a:r>
                        <a:rPr lang="vi-VN" sz="1200">
                          <a:effectLst/>
                        </a:rPr>
                        <a:t>Mỹ</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Dành </a:t>
                      </a:r>
                      <a:r>
                        <a:rPr lang="vi-VN" sz="1200" b="1">
                          <a:solidFill>
                            <a:srgbClr val="FF0000"/>
                          </a:solidFill>
                          <a:effectLst/>
                        </a:rPr>
                        <a:t>22</a:t>
                      </a:r>
                      <a:r>
                        <a:rPr lang="en-US" sz="1200" b="1">
                          <a:solidFill>
                            <a:srgbClr val="FF0000"/>
                          </a:solidFill>
                          <a:effectLst/>
                        </a:rPr>
                        <a:t>00</a:t>
                      </a:r>
                      <a:r>
                        <a:rPr lang="vi-VN" sz="1200" b="1">
                          <a:solidFill>
                            <a:srgbClr val="FF0000"/>
                          </a:solidFill>
                          <a:effectLst/>
                        </a:rPr>
                        <a:t> tỷ USD </a:t>
                      </a:r>
                      <a:r>
                        <a:rPr lang="vi-VN" sz="1200">
                          <a:effectLst/>
                        </a:rPr>
                        <a:t>để kích thích kinh tế</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105 tỷ USD </a:t>
                      </a:r>
                      <a:r>
                        <a:rPr lang="vi-VN" sz="1200">
                          <a:effectLst/>
                        </a:rPr>
                        <a:t>để đẩy mạnh công tác chống dịch, hỗ trợ người dân khám và điều trị bệnh do COVID-19</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Mở khóa quỹ quốc gia 50 tỷ để sử dụng ứng phó với Thảm họa quốc gia</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8,3 tỷ USD chi cho y tế </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lãi suất xuống còn 0%-0,25%</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700 tỷ USD </a:t>
                      </a:r>
                      <a:r>
                        <a:rPr lang="vi-VN" sz="1200">
                          <a:effectLst/>
                        </a:rPr>
                        <a:t>mua tài sản (500 tỷ mua trái phiếu, 200 tỷ mua chứng khoán được đảm bảo)</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Chương trình </a:t>
                      </a:r>
                      <a:r>
                        <a:rPr lang="vi-VN" sz="1200" b="1">
                          <a:solidFill>
                            <a:srgbClr val="FF0000"/>
                          </a:solidFill>
                          <a:effectLst/>
                        </a:rPr>
                        <a:t>nới lỏng định lượng không giới hạn</a:t>
                      </a:r>
                      <a:endParaRPr lang="en-US" sz="1200" b="1">
                        <a:solidFill>
                          <a:srgbClr val="FF0000"/>
                        </a:solidFill>
                        <a:effectLst/>
                        <a:latin typeface="Calibri" panose="020F0502020204030204" pitchFamily="34" charset="0"/>
                        <a:ea typeface="Calibri" panose="020F0502020204030204" pitchFamily="34" charset="0"/>
                        <a:cs typeface="Mangal" panose="02040503050203030202" pitchFamily="18" charset="0"/>
                      </a:endParaRPr>
                    </a:p>
                  </a:txBody>
                  <a:tcPr marL="41017" marR="41017" marT="0" marB="0"/>
                </a:tc>
                <a:extLst>
                  <a:ext uri="{0D108BD9-81ED-4DB2-BD59-A6C34878D82A}">
                    <a16:rowId xmlns:a16="http://schemas.microsoft.com/office/drawing/2014/main" val="522962831"/>
                  </a:ext>
                </a:extLst>
              </a:tr>
            </a:tbl>
          </a:graphicData>
        </a:graphic>
      </p:graphicFrame>
      <p:sp>
        <p:nvSpPr>
          <p:cNvPr id="4" name="Rectangle 3">
            <a:extLst>
              <a:ext uri="{FF2B5EF4-FFF2-40B4-BE49-F238E27FC236}">
                <a16:creationId xmlns:a16="http://schemas.microsoft.com/office/drawing/2014/main" id="{0282A394-5167-4F82-8A8C-52B092E1AAF8}"/>
              </a:ext>
            </a:extLst>
          </p:cNvPr>
          <p:cNvSpPr/>
          <p:nvPr/>
        </p:nvSpPr>
        <p:spPr>
          <a:xfrm>
            <a:off x="7034907" y="6400800"/>
            <a:ext cx="4737194" cy="307777"/>
          </a:xfrm>
          <a:prstGeom prst="rect">
            <a:avLst/>
          </a:prstGeom>
        </p:spPr>
        <p:txBody>
          <a:bodyPr wrap="none">
            <a:spAutoFit/>
          </a:bodyPr>
          <a:lstStyle/>
          <a:p>
            <a:pPr algn="r"/>
            <a:r>
              <a:rPr lang="en-US" sz="1400" i="1">
                <a:solidFill>
                  <a:schemeClr val="bg1"/>
                </a:solidFill>
                <a:latin typeface="Tahoma" panose="020B0604030504040204" pitchFamily="34" charset="0"/>
                <a:ea typeface="Tahoma" panose="020B0604030504040204" pitchFamily="34" charset="0"/>
                <a:cs typeface="Tahoma" panose="020B0604030504040204" pitchFamily="34" charset="0"/>
              </a:rPr>
              <a:t>Nguồn: Nhóm nghiên cứu cập nhật đến ngày 27/03/2020</a:t>
            </a:r>
            <a:endParaRPr lang="en-US" sz="14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70875495"/>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42377" y="275607"/>
            <a:ext cx="3409783" cy="843166"/>
          </a:xfrm>
        </p:spPr>
        <p:txBody>
          <a:bodyPr vert="horz" lIns="91440" tIns="45720" rIns="91440" bIns="45720" rtlCol="0" anchor="b">
            <a:normAutofit/>
          </a:bodyPr>
          <a:lstStyle/>
          <a:p>
            <a:pPr>
              <a:lnSpc>
                <a:spcPct val="90000"/>
              </a:lnSpc>
            </a:pPr>
            <a:r>
              <a:rPr lang="en-US" sz="2200">
                <a:solidFill>
                  <a:srgbClr val="FFFFFF"/>
                </a:solidFill>
                <a:latin typeface="Tahoma" panose="020B0604030504040204" pitchFamily="34" charset="0"/>
                <a:ea typeface="Tahoma" panose="020B0604030504040204" pitchFamily="34" charset="0"/>
                <a:cs typeface="Tahoma" panose="020B0604030504040204" pitchFamily="34" charset="0"/>
              </a:rPr>
              <a:t>Phản ứng chính sách</a:t>
            </a:r>
          </a:p>
        </p:txBody>
      </p:sp>
      <p:graphicFrame>
        <p:nvGraphicFramePr>
          <p:cNvPr id="4" name="Table 3">
            <a:extLst>
              <a:ext uri="{FF2B5EF4-FFF2-40B4-BE49-F238E27FC236}">
                <a16:creationId xmlns:a16="http://schemas.microsoft.com/office/drawing/2014/main" id="{419C5A03-589A-4EAB-A02B-189A15387250}"/>
              </a:ext>
            </a:extLst>
          </p:cNvPr>
          <p:cNvGraphicFramePr>
            <a:graphicFrameLocks noGrp="1"/>
          </p:cNvGraphicFramePr>
          <p:nvPr>
            <p:extLst>
              <p:ext uri="{D42A27DB-BD31-4B8C-83A1-F6EECF244321}">
                <p14:modId xmlns:p14="http://schemas.microsoft.com/office/powerpoint/2010/main" val="968303276"/>
              </p:ext>
            </p:extLst>
          </p:nvPr>
        </p:nvGraphicFramePr>
        <p:xfrm>
          <a:off x="442376" y="537162"/>
          <a:ext cx="11307247" cy="6009719"/>
        </p:xfrm>
        <a:graphic>
          <a:graphicData uri="http://schemas.openxmlformats.org/drawingml/2006/table">
            <a:tbl>
              <a:tblPr firstRow="1" firstCol="1" bandRow="1">
                <a:tableStyleId>{5C22544A-7EE6-4342-B048-85BDC9FD1C3A}</a:tableStyleId>
              </a:tblPr>
              <a:tblGrid>
                <a:gridCol w="654147">
                  <a:extLst>
                    <a:ext uri="{9D8B030D-6E8A-4147-A177-3AD203B41FA5}">
                      <a16:colId xmlns:a16="http://schemas.microsoft.com/office/drawing/2014/main" val="2433738092"/>
                    </a:ext>
                  </a:extLst>
                </a:gridCol>
                <a:gridCol w="1353887">
                  <a:extLst>
                    <a:ext uri="{9D8B030D-6E8A-4147-A177-3AD203B41FA5}">
                      <a16:colId xmlns:a16="http://schemas.microsoft.com/office/drawing/2014/main" val="1786964202"/>
                    </a:ext>
                  </a:extLst>
                </a:gridCol>
                <a:gridCol w="4450994">
                  <a:extLst>
                    <a:ext uri="{9D8B030D-6E8A-4147-A177-3AD203B41FA5}">
                      <a16:colId xmlns:a16="http://schemas.microsoft.com/office/drawing/2014/main" val="299123153"/>
                    </a:ext>
                  </a:extLst>
                </a:gridCol>
                <a:gridCol w="4848219">
                  <a:extLst>
                    <a:ext uri="{9D8B030D-6E8A-4147-A177-3AD203B41FA5}">
                      <a16:colId xmlns:a16="http://schemas.microsoft.com/office/drawing/2014/main" val="3650721356"/>
                    </a:ext>
                  </a:extLst>
                </a:gridCol>
              </a:tblGrid>
              <a:tr h="175726">
                <a:tc>
                  <a:txBody>
                    <a:bodyPr/>
                    <a:lstStyle/>
                    <a:p>
                      <a:pPr marL="0" marR="0" algn="ctr">
                        <a:lnSpc>
                          <a:spcPct val="107000"/>
                        </a:lnSpc>
                        <a:spcBef>
                          <a:spcPts val="0"/>
                        </a:spcBef>
                        <a:spcAft>
                          <a:spcPts val="0"/>
                        </a:spcAft>
                      </a:pPr>
                      <a:r>
                        <a:rPr lang="vi-VN" sz="1200">
                          <a:effectLst/>
                        </a:rPr>
                        <a:t>TT</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gn="ctr">
                        <a:lnSpc>
                          <a:spcPct val="107000"/>
                        </a:lnSpc>
                        <a:spcBef>
                          <a:spcPts val="0"/>
                        </a:spcBef>
                        <a:spcAft>
                          <a:spcPts val="0"/>
                        </a:spcAft>
                      </a:pPr>
                      <a:r>
                        <a:rPr lang="vi-VN" sz="1200">
                          <a:effectLst/>
                        </a:rPr>
                        <a:t>Quốc gia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gn="ctr">
                        <a:lnSpc>
                          <a:spcPct val="107000"/>
                        </a:lnSpc>
                        <a:spcBef>
                          <a:spcPts val="0"/>
                        </a:spcBef>
                        <a:spcAft>
                          <a:spcPts val="0"/>
                        </a:spcAft>
                      </a:pPr>
                      <a:r>
                        <a:rPr lang="vi-VN" sz="1200">
                          <a:effectLst/>
                        </a:rPr>
                        <a:t>Chính sách tài khóa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gn="ctr">
                        <a:lnSpc>
                          <a:spcPct val="107000"/>
                        </a:lnSpc>
                        <a:spcBef>
                          <a:spcPts val="0"/>
                        </a:spcBef>
                        <a:spcAft>
                          <a:spcPts val="0"/>
                        </a:spcAft>
                      </a:pPr>
                      <a:r>
                        <a:rPr lang="vi-VN" sz="1200">
                          <a:effectLst/>
                        </a:rPr>
                        <a:t>Chính sách tiền tệ</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extLst>
                  <a:ext uri="{0D108BD9-81ED-4DB2-BD59-A6C34878D82A}">
                    <a16:rowId xmlns:a16="http://schemas.microsoft.com/office/drawing/2014/main" val="1357645106"/>
                  </a:ext>
                </a:extLst>
              </a:tr>
              <a:tr h="918647">
                <a:tc>
                  <a:txBody>
                    <a:bodyPr/>
                    <a:lstStyle/>
                    <a:p>
                      <a:pPr marL="0" marR="0" algn="ctr">
                        <a:lnSpc>
                          <a:spcPct val="107000"/>
                        </a:lnSpc>
                        <a:spcBef>
                          <a:spcPts val="0"/>
                        </a:spcBef>
                        <a:spcAft>
                          <a:spcPts val="0"/>
                        </a:spcAft>
                      </a:pPr>
                      <a:r>
                        <a:rPr lang="vi-VN" sz="1200">
                          <a:effectLst/>
                        </a:rPr>
                        <a:t>5</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vi-VN" sz="1200">
                          <a:effectLst/>
                        </a:rPr>
                        <a:t>Anh</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330 tỷ GBP </a:t>
                      </a:r>
                      <a:r>
                        <a:rPr lang="vi-VN" sz="1200">
                          <a:effectLst/>
                        </a:rPr>
                        <a:t>(15% GDP) cho vay đảm bảo</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27 tỷ GBP </a:t>
                      </a:r>
                      <a:r>
                        <a:rPr lang="vi-VN" sz="1200">
                          <a:effectLst/>
                        </a:rPr>
                        <a:t>giảm thuế cho doanh nghiệp</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7 tỷ GBP </a:t>
                      </a:r>
                      <a:r>
                        <a:rPr lang="vi-VN" sz="1200">
                          <a:effectLst/>
                        </a:rPr>
                        <a:t>chi tiêu khẩn cấp hỗ trợ cho doanh nghiệp, hộ gia đình</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5 tỷ GBP</a:t>
                      </a:r>
                      <a:r>
                        <a:rPr lang="en-US" sz="1200" b="1">
                          <a:solidFill>
                            <a:srgbClr val="FF0000"/>
                          </a:solidFill>
                          <a:effectLst/>
                        </a:rPr>
                        <a:t> </a:t>
                      </a:r>
                      <a:r>
                        <a:rPr lang="vi-VN" sz="1200">
                          <a:effectLst/>
                        </a:rPr>
                        <a:t>cho công tác chống dịch </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200 tỷ GBP </a:t>
                      </a:r>
                      <a:r>
                        <a:rPr lang="vi-VN" sz="1200">
                          <a:effectLst/>
                        </a:rPr>
                        <a:t>mua trái phiếu doanh nghiệp</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lãi suất 0,65%</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Nhiều chương trình hỗ trợ tín dụng</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extLst>
                  <a:ext uri="{0D108BD9-81ED-4DB2-BD59-A6C34878D82A}">
                    <a16:rowId xmlns:a16="http://schemas.microsoft.com/office/drawing/2014/main" val="2164100254"/>
                  </a:ext>
                </a:extLst>
              </a:tr>
              <a:tr h="918647">
                <a:tc>
                  <a:txBody>
                    <a:bodyPr/>
                    <a:lstStyle/>
                    <a:p>
                      <a:pPr marL="0" marR="0" algn="ctr">
                        <a:lnSpc>
                          <a:spcPct val="107000"/>
                        </a:lnSpc>
                        <a:spcBef>
                          <a:spcPts val="0"/>
                        </a:spcBef>
                        <a:spcAft>
                          <a:spcPts val="0"/>
                        </a:spcAft>
                      </a:pPr>
                      <a:r>
                        <a:rPr lang="vi-VN" sz="1200">
                          <a:effectLst/>
                        </a:rPr>
                        <a:t>6</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vi-VN" sz="1200">
                          <a:effectLst/>
                        </a:rPr>
                        <a:t>Đức </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kích thích tài khóa khoảng </a:t>
                      </a:r>
                      <a:r>
                        <a:rPr lang="vi-VN" sz="1200" b="1">
                          <a:solidFill>
                            <a:srgbClr val="FF0000"/>
                          </a:solidFill>
                          <a:effectLst/>
                        </a:rPr>
                        <a:t>1% GDP</a:t>
                      </a:r>
                      <a:endParaRPr lang="en-US" sz="1200" b="1">
                        <a:solidFill>
                          <a:srgbClr val="FF0000"/>
                        </a:solidFill>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25 tỷ EUR </a:t>
                      </a:r>
                      <a:r>
                        <a:rPr lang="vi-VN" sz="1200">
                          <a:effectLst/>
                        </a:rPr>
                        <a:t>cho Ủy ban Châu Âu để ứng phó với dịch bênh</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b="1">
                          <a:solidFill>
                            <a:srgbClr val="FF0000"/>
                          </a:solidFill>
                          <a:effectLst/>
                        </a:rPr>
                        <a:t>460 tỷ EUR </a:t>
                      </a:r>
                      <a:r>
                        <a:rPr lang="vi-VN" sz="1200">
                          <a:effectLst/>
                        </a:rPr>
                        <a:t>để đảm bảo khả năng thanh toán của doanh nghiệp, thông qua bảo lãnh nhà nước, nước lỏng điều kiện tiếp cần tín dụng </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rowSpan="4">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Theo chính sách tiền tệ chung của NHTƯ Châu Âu:</a:t>
                      </a:r>
                      <a:endParaRPr lang="en-US" sz="1200">
                        <a:effectLst/>
                      </a:endParaRPr>
                    </a:p>
                    <a:p>
                      <a:pPr marL="342900" marR="0" lvl="0" indent="-342900" algn="just">
                        <a:lnSpc>
                          <a:spcPct val="107000"/>
                        </a:lnSpc>
                        <a:spcBef>
                          <a:spcPts val="0"/>
                        </a:spcBef>
                        <a:spcAft>
                          <a:spcPts val="0"/>
                        </a:spcAft>
                        <a:buFont typeface="Wingdings" panose="05000000000000000000" pitchFamily="2" charset="2"/>
                        <a:buChar char=""/>
                      </a:pPr>
                      <a:r>
                        <a:rPr lang="vi-VN" sz="1200" b="1">
                          <a:solidFill>
                            <a:srgbClr val="FF0000"/>
                          </a:solidFill>
                          <a:effectLst/>
                        </a:rPr>
                        <a:t>750 tỷ EUR </a:t>
                      </a:r>
                      <a:r>
                        <a:rPr lang="vi-VN" sz="1200">
                          <a:effectLst/>
                        </a:rPr>
                        <a:t>chương trình mua trái phiếu</a:t>
                      </a:r>
                      <a:endParaRPr lang="en-US" sz="1200">
                        <a:effectLst/>
                      </a:endParaRPr>
                    </a:p>
                    <a:p>
                      <a:pPr marL="342900" marR="0" lvl="0" indent="-342900" algn="just">
                        <a:lnSpc>
                          <a:spcPct val="107000"/>
                        </a:lnSpc>
                        <a:spcBef>
                          <a:spcPts val="0"/>
                        </a:spcBef>
                        <a:spcAft>
                          <a:spcPts val="0"/>
                        </a:spcAft>
                        <a:buFont typeface="Wingdings" panose="05000000000000000000" pitchFamily="2" charset="2"/>
                        <a:buChar char=""/>
                      </a:pPr>
                      <a:r>
                        <a:rPr lang="vi-VN" sz="1200" b="1">
                          <a:solidFill>
                            <a:srgbClr val="FF0000"/>
                          </a:solidFill>
                          <a:effectLst/>
                        </a:rPr>
                        <a:t>120 tỷ EUR </a:t>
                      </a:r>
                      <a:r>
                        <a:rPr lang="vi-VN" sz="1200">
                          <a:effectLst/>
                        </a:rPr>
                        <a:t>chương trình mua tài sản </a:t>
                      </a:r>
                      <a:endParaRPr lang="en-US" sz="1200">
                        <a:effectLst/>
                      </a:endParaRPr>
                    </a:p>
                    <a:p>
                      <a:pPr marL="0" marR="0" algn="just">
                        <a:lnSpc>
                          <a:spcPct val="107000"/>
                        </a:lnSpc>
                        <a:spcBef>
                          <a:spcPts val="0"/>
                        </a:spcBef>
                        <a:spcAft>
                          <a:spcPts val="0"/>
                        </a:spcAft>
                      </a:pPr>
                      <a:r>
                        <a:rPr lang="vi-VN" sz="1200">
                          <a:effectLst/>
                        </a:rPr>
                        <a:t> </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extLst>
                  <a:ext uri="{0D108BD9-81ED-4DB2-BD59-A6C34878D82A}">
                    <a16:rowId xmlns:a16="http://schemas.microsoft.com/office/drawing/2014/main" val="395385771"/>
                  </a:ext>
                </a:extLst>
              </a:tr>
              <a:tr h="206116">
                <a:tc>
                  <a:txBody>
                    <a:bodyPr/>
                    <a:lstStyle/>
                    <a:p>
                      <a:pPr marL="0" marR="0" algn="ctr">
                        <a:lnSpc>
                          <a:spcPct val="107000"/>
                        </a:lnSpc>
                        <a:spcBef>
                          <a:spcPts val="0"/>
                        </a:spcBef>
                        <a:spcAft>
                          <a:spcPts val="0"/>
                        </a:spcAft>
                      </a:pPr>
                      <a:r>
                        <a:rPr lang="vi-VN" sz="1200">
                          <a:effectLst/>
                        </a:rPr>
                        <a:t>7</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vi-VN" sz="1200">
                          <a:effectLst/>
                        </a:rPr>
                        <a:t>Pháp</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45 tỷ EUR (1,9% GDP) </a:t>
                      </a:r>
                      <a:r>
                        <a:rPr lang="vi-VN" sz="1200">
                          <a:effectLst/>
                        </a:rPr>
                        <a:t>chi tiêu khẩn cấp</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vMerge="1">
                  <a:txBody>
                    <a:bodyPr/>
                    <a:lstStyle/>
                    <a:p>
                      <a:endParaRPr lang="en-US"/>
                    </a:p>
                  </a:txBody>
                  <a:tcPr/>
                </a:tc>
                <a:extLst>
                  <a:ext uri="{0D108BD9-81ED-4DB2-BD59-A6C34878D82A}">
                    <a16:rowId xmlns:a16="http://schemas.microsoft.com/office/drawing/2014/main" val="1877338318"/>
                  </a:ext>
                </a:extLst>
              </a:tr>
              <a:tr h="396070">
                <a:tc>
                  <a:txBody>
                    <a:bodyPr/>
                    <a:lstStyle/>
                    <a:p>
                      <a:pPr marL="0" marR="0" algn="ctr">
                        <a:lnSpc>
                          <a:spcPct val="107000"/>
                        </a:lnSpc>
                        <a:spcBef>
                          <a:spcPts val="0"/>
                        </a:spcBef>
                        <a:spcAft>
                          <a:spcPts val="0"/>
                        </a:spcAft>
                      </a:pPr>
                      <a:r>
                        <a:rPr lang="vi-VN" sz="1200">
                          <a:effectLst/>
                        </a:rPr>
                        <a:t>8</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vi-VN" sz="1200">
                          <a:effectLst/>
                        </a:rPr>
                        <a:t>Ý</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1,5 tỷ EUR </a:t>
                      </a:r>
                      <a:r>
                        <a:rPr lang="vi-VN" sz="1200">
                          <a:effectLst/>
                        </a:rPr>
                        <a:t>cho chống dịch</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kích thích kinh tế </a:t>
                      </a:r>
                      <a:r>
                        <a:rPr lang="vi-VN" sz="1200" b="1">
                          <a:solidFill>
                            <a:srgbClr val="FF0000"/>
                          </a:solidFill>
                          <a:effectLst/>
                        </a:rPr>
                        <a:t>25 tỷ EUR</a:t>
                      </a:r>
                      <a:endParaRPr lang="en-US" sz="1200" b="1">
                        <a:solidFill>
                          <a:srgbClr val="FF0000"/>
                        </a:solidFill>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vMerge="1">
                  <a:txBody>
                    <a:bodyPr/>
                    <a:lstStyle/>
                    <a:p>
                      <a:endParaRPr lang="en-US"/>
                    </a:p>
                  </a:txBody>
                  <a:tcPr/>
                </a:tc>
                <a:extLst>
                  <a:ext uri="{0D108BD9-81ED-4DB2-BD59-A6C34878D82A}">
                    <a16:rowId xmlns:a16="http://schemas.microsoft.com/office/drawing/2014/main" val="4052184024"/>
                  </a:ext>
                </a:extLst>
              </a:tr>
              <a:tr h="361457">
                <a:tc>
                  <a:txBody>
                    <a:bodyPr/>
                    <a:lstStyle/>
                    <a:p>
                      <a:pPr marL="0" marR="0" algn="ctr">
                        <a:lnSpc>
                          <a:spcPct val="107000"/>
                        </a:lnSpc>
                        <a:spcBef>
                          <a:spcPts val="0"/>
                        </a:spcBef>
                        <a:spcAft>
                          <a:spcPts val="0"/>
                        </a:spcAft>
                      </a:pPr>
                      <a:r>
                        <a:rPr lang="vi-VN" sz="1200">
                          <a:effectLst/>
                        </a:rPr>
                        <a:t>9</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vi-VN" sz="1200">
                          <a:effectLst/>
                        </a:rPr>
                        <a:t>Tây Ban Nha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17 tỷ EUR </a:t>
                      </a:r>
                      <a:r>
                        <a:rPr lang="vi-VN" sz="1200">
                          <a:effectLst/>
                        </a:rPr>
                        <a:t>chi tiêu công</a:t>
                      </a: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Gói </a:t>
                      </a:r>
                      <a:r>
                        <a:rPr lang="vi-VN" sz="1200" b="1">
                          <a:solidFill>
                            <a:srgbClr val="FF0000"/>
                          </a:solidFill>
                          <a:effectLst/>
                        </a:rPr>
                        <a:t>100 tỷ EUR</a:t>
                      </a:r>
                      <a:r>
                        <a:rPr lang="vi-VN" sz="1200">
                          <a:effectLst/>
                        </a:rPr>
                        <a:t> vay do nhà nước bảo đảm</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vMerge="1">
                  <a:txBody>
                    <a:bodyPr/>
                    <a:lstStyle/>
                    <a:p>
                      <a:endParaRPr lang="en-US"/>
                    </a:p>
                  </a:txBody>
                  <a:tcPr/>
                </a:tc>
                <a:extLst>
                  <a:ext uri="{0D108BD9-81ED-4DB2-BD59-A6C34878D82A}">
                    <a16:rowId xmlns:a16="http://schemas.microsoft.com/office/drawing/2014/main" val="2577947432"/>
                  </a:ext>
                </a:extLst>
              </a:tr>
              <a:tr h="918647">
                <a:tc>
                  <a:txBody>
                    <a:bodyPr/>
                    <a:lstStyle/>
                    <a:p>
                      <a:pPr marL="0" marR="0" algn="ctr">
                        <a:lnSpc>
                          <a:spcPct val="107000"/>
                        </a:lnSpc>
                        <a:spcBef>
                          <a:spcPts val="0"/>
                        </a:spcBef>
                        <a:spcAft>
                          <a:spcPts val="0"/>
                        </a:spcAft>
                      </a:pPr>
                      <a:r>
                        <a:rPr lang="en-US" sz="1200">
                          <a:effectLst/>
                        </a:rPr>
                        <a:t>10</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en-US" sz="1200">
                          <a:effectLst/>
                        </a:rPr>
                        <a:t>Thái Lan</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en-US" sz="1200">
                          <a:effectLst/>
                        </a:rPr>
                        <a:t>Gói </a:t>
                      </a:r>
                      <a:r>
                        <a:rPr lang="en-US" sz="1200" b="1">
                          <a:solidFill>
                            <a:srgbClr val="FF0000"/>
                          </a:solidFill>
                          <a:effectLst/>
                        </a:rPr>
                        <a:t>518 tỷ THB (3% GDP)</a:t>
                      </a:r>
                      <a:r>
                        <a:rPr lang="en-US" sz="1200">
                          <a:effectLst/>
                        </a:rPr>
                        <a:t> cho:</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Chi cho hoạt động y tế</a:t>
                      </a:r>
                    </a:p>
                    <a:p>
                      <a:pPr marL="342900" marR="0" lvl="0" indent="-342900" algn="just">
                        <a:lnSpc>
                          <a:spcPct val="107000"/>
                        </a:lnSpc>
                        <a:spcBef>
                          <a:spcPts val="0"/>
                        </a:spcBef>
                        <a:spcAft>
                          <a:spcPts val="0"/>
                        </a:spcAft>
                        <a:buFont typeface="Wingdings" panose="05000000000000000000" pitchFamily="2" charset="2"/>
                        <a:buChar char=""/>
                      </a:pPr>
                      <a:r>
                        <a:rPr lang="vi-VN" sz="1200" u="sng">
                          <a:solidFill>
                            <a:srgbClr val="FF0000"/>
                          </a:solidFill>
                          <a:effectLst/>
                        </a:rPr>
                        <a:t>Phát tiền và cho vay đối với 3 triệu người lao động ngoài hệ thống an sinh xã hội</a:t>
                      </a:r>
                      <a:endParaRPr lang="en-US" sz="1200" u="sng">
                        <a:solidFill>
                          <a:srgbClr val="FF0000"/>
                        </a:solidFill>
                        <a:effectLst/>
                      </a:endParaRPr>
                    </a:p>
                    <a:p>
                      <a:pPr marL="342900" marR="0" lvl="0" indent="-342900" algn="just">
                        <a:lnSpc>
                          <a:spcPct val="107000"/>
                        </a:lnSpc>
                        <a:spcBef>
                          <a:spcPts val="0"/>
                        </a:spcBef>
                        <a:spcAft>
                          <a:spcPts val="0"/>
                        </a:spcAft>
                        <a:buFont typeface="Wingdings" panose="05000000000000000000" pitchFamily="2" charset="2"/>
                        <a:buChar char=""/>
                      </a:pPr>
                      <a:r>
                        <a:rPr lang="vi-VN" sz="1200">
                          <a:effectLst/>
                        </a:rPr>
                        <a:t>Giảm thuế cho các doanh nghiệp vừa và nhỏ</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lãi suất từ 1,25% xuống 0,75%</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Chương trình hỗ trợ vay vốn lưu động để các doanh nghiệp duy trì hoạt động</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Nới lỏng các điều kiện trả nợ, cơ cấu lại nợ</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extLst>
                  <a:ext uri="{0D108BD9-81ED-4DB2-BD59-A6C34878D82A}">
                    <a16:rowId xmlns:a16="http://schemas.microsoft.com/office/drawing/2014/main" val="3468335560"/>
                  </a:ext>
                </a:extLst>
              </a:tr>
              <a:tr h="919370">
                <a:tc>
                  <a:txBody>
                    <a:bodyPr/>
                    <a:lstStyle/>
                    <a:p>
                      <a:pPr marL="0" marR="0" algn="ctr">
                        <a:lnSpc>
                          <a:spcPct val="107000"/>
                        </a:lnSpc>
                        <a:spcBef>
                          <a:spcPts val="0"/>
                        </a:spcBef>
                        <a:spcAft>
                          <a:spcPts val="0"/>
                        </a:spcAft>
                      </a:pPr>
                      <a:r>
                        <a:rPr lang="en-US" sz="1200">
                          <a:effectLst/>
                        </a:rPr>
                        <a:t>11</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en-US" sz="1200">
                          <a:effectLst/>
                        </a:rPr>
                        <a:t>Indonesia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en-US" sz="1200">
                          <a:effectLst/>
                        </a:rPr>
                        <a:t>Gói tài khóa </a:t>
                      </a:r>
                      <a:r>
                        <a:rPr lang="en-US" sz="1200" b="1">
                          <a:solidFill>
                            <a:srgbClr val="FF0000"/>
                          </a:solidFill>
                          <a:effectLst/>
                        </a:rPr>
                        <a:t>33,3 nghìn tỷ IDR (0,2% GDP)</a:t>
                      </a:r>
                      <a:r>
                        <a:rPr lang="en-US" sz="1200">
                          <a:effectLst/>
                        </a:rPr>
                        <a:t>:</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Hỗ trợ ngành du lịch</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Hỗ trợ các hộ gia đình thu nhập thấp</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Miễn thuế thu nhập cho người lao động trong các ngành công nghiệp</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lãi suất từ 5% xuống 4,5%</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tỷ lệ dự trữ bắt buộc</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extLst>
                  <a:ext uri="{0D108BD9-81ED-4DB2-BD59-A6C34878D82A}">
                    <a16:rowId xmlns:a16="http://schemas.microsoft.com/office/drawing/2014/main" val="4177786273"/>
                  </a:ext>
                </a:extLst>
              </a:tr>
              <a:tr h="919370">
                <a:tc>
                  <a:txBody>
                    <a:bodyPr/>
                    <a:lstStyle/>
                    <a:p>
                      <a:pPr marL="0" marR="0" algn="ctr">
                        <a:lnSpc>
                          <a:spcPct val="107000"/>
                        </a:lnSpc>
                        <a:spcBef>
                          <a:spcPts val="0"/>
                        </a:spcBef>
                        <a:spcAft>
                          <a:spcPts val="0"/>
                        </a:spcAft>
                      </a:pPr>
                      <a:r>
                        <a:rPr lang="en-US" sz="1200">
                          <a:effectLst/>
                        </a:rPr>
                        <a:t>12</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0" marR="0">
                        <a:lnSpc>
                          <a:spcPct val="107000"/>
                        </a:lnSpc>
                        <a:spcBef>
                          <a:spcPts val="0"/>
                        </a:spcBef>
                        <a:spcAft>
                          <a:spcPts val="0"/>
                        </a:spcAft>
                      </a:pPr>
                      <a:r>
                        <a:rPr lang="en-US" sz="1200">
                          <a:effectLst/>
                        </a:rPr>
                        <a:t>Malaysia</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en-US" sz="1200">
                          <a:effectLst/>
                        </a:rPr>
                        <a:t>Gói tài khóa </a:t>
                      </a:r>
                      <a:r>
                        <a:rPr lang="en-US" sz="1200" b="1">
                          <a:solidFill>
                            <a:srgbClr val="FF0000"/>
                          </a:solidFill>
                          <a:effectLst/>
                        </a:rPr>
                        <a:t>6 tỷ MYR (0,4% GDP)</a:t>
                      </a:r>
                      <a:r>
                        <a:rPr lang="en-US" sz="1200">
                          <a:effectLst/>
                        </a:rPr>
                        <a:t>:</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Tăng chi tiêu cho trang bị y tế</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Miễn thuế tạm thời</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Hỗ trợ tiền mặt</a:t>
                      </a:r>
                    </a:p>
                    <a:p>
                      <a:pPr marL="342900" marR="0" lvl="0" indent="-342900" algn="just">
                        <a:lnSpc>
                          <a:spcPct val="107000"/>
                        </a:lnSpc>
                        <a:spcBef>
                          <a:spcPts val="0"/>
                        </a:spcBef>
                        <a:spcAft>
                          <a:spcPts val="0"/>
                        </a:spcAft>
                        <a:buFont typeface="Wingdings" panose="05000000000000000000" pitchFamily="2" charset="2"/>
                        <a:buChar char=""/>
                      </a:pPr>
                      <a:r>
                        <a:rPr lang="en-US" sz="1200">
                          <a:effectLst/>
                        </a:rPr>
                        <a:t>Đầu tư cho hạ tầng</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en-US" sz="1200">
                          <a:effectLst/>
                        </a:rPr>
                        <a:t>Giảm lãi suất từ 2,75% xuống 2,5%</a:t>
                      </a: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Giảm tỷ lệ dự trữ bắt buộc từ 3% xuống 2%</a:t>
                      </a:r>
                      <a:endParaRPr lang="en-US" sz="1200">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i="0" u="sng">
                          <a:solidFill>
                            <a:srgbClr val="FF0000"/>
                          </a:solidFill>
                          <a:effectLst/>
                        </a:rPr>
                        <a:t>3,3 tỷ  MYR hỗ trợ cho vay các doanh nghiệp vừa và nhỏ</a:t>
                      </a:r>
                      <a:endParaRPr lang="en-US" sz="1200" i="0" u="sng">
                        <a:solidFill>
                          <a:srgbClr val="FF0000"/>
                        </a:solidFill>
                        <a:effectLst/>
                      </a:endParaRPr>
                    </a:p>
                    <a:p>
                      <a:pPr marL="342900" marR="0" lvl="0" indent="-342900" algn="just">
                        <a:lnSpc>
                          <a:spcPct val="107000"/>
                        </a:lnSpc>
                        <a:spcBef>
                          <a:spcPts val="0"/>
                        </a:spcBef>
                        <a:spcAft>
                          <a:spcPts val="0"/>
                        </a:spcAft>
                        <a:buFont typeface="Symbol" panose="05050102010706020507" pitchFamily="18" charset="2"/>
                        <a:buChar char=""/>
                      </a:pPr>
                      <a:r>
                        <a:rPr lang="vi-VN" sz="1200">
                          <a:effectLst/>
                        </a:rPr>
                        <a:t>Nới lỏng các quy định giám sát với ngân hàng thương mại</a:t>
                      </a:r>
                      <a:endParaRPr lang="en-US" sz="1200">
                        <a:effectLst/>
                        <a:latin typeface="Calibri" panose="020F0502020204030204" pitchFamily="34" charset="0"/>
                        <a:ea typeface="Calibri" panose="020F0502020204030204" pitchFamily="34" charset="0"/>
                        <a:cs typeface="Mangal" panose="02040503050203030202" pitchFamily="18" charset="0"/>
                      </a:endParaRPr>
                    </a:p>
                  </a:txBody>
                  <a:tcPr marL="25786" marR="25786" marT="0" marB="0"/>
                </a:tc>
                <a:extLst>
                  <a:ext uri="{0D108BD9-81ED-4DB2-BD59-A6C34878D82A}">
                    <a16:rowId xmlns:a16="http://schemas.microsoft.com/office/drawing/2014/main" val="1378931715"/>
                  </a:ext>
                </a:extLst>
              </a:tr>
            </a:tbl>
          </a:graphicData>
        </a:graphic>
      </p:graphicFrame>
      <p:sp>
        <p:nvSpPr>
          <p:cNvPr id="11" name="Rectangle 10">
            <a:extLst>
              <a:ext uri="{FF2B5EF4-FFF2-40B4-BE49-F238E27FC236}">
                <a16:creationId xmlns:a16="http://schemas.microsoft.com/office/drawing/2014/main" id="{E04DBC63-E49C-4A65-B603-2964EADA475B}"/>
              </a:ext>
            </a:extLst>
          </p:cNvPr>
          <p:cNvSpPr/>
          <p:nvPr/>
        </p:nvSpPr>
        <p:spPr>
          <a:xfrm>
            <a:off x="7012429" y="6550223"/>
            <a:ext cx="4737194" cy="307777"/>
          </a:xfrm>
          <a:prstGeom prst="rect">
            <a:avLst/>
          </a:prstGeom>
        </p:spPr>
        <p:txBody>
          <a:bodyPr wrap="none">
            <a:spAutoFit/>
          </a:bodyPr>
          <a:lstStyle/>
          <a:p>
            <a:pPr algn="r"/>
            <a:r>
              <a:rPr lang="en-US" sz="1400" i="1">
                <a:solidFill>
                  <a:prstClr val="black"/>
                </a:solidFill>
                <a:latin typeface="Tahoma" panose="020B0604030504040204" pitchFamily="34" charset="0"/>
                <a:ea typeface="Tahoma" panose="020B0604030504040204" pitchFamily="34" charset="0"/>
                <a:cs typeface="Tahoma" panose="020B0604030504040204" pitchFamily="34" charset="0"/>
              </a:rPr>
              <a:t>Nguồn: Nhóm nghiên cứu cập nhật đến ngày 27/03/2020</a:t>
            </a:r>
            <a:endParaRPr lang="en-US" sz="140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63265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Bài học kinh nghiệm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313896"/>
            <a:ext cx="11355525" cy="5401689"/>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spcBef>
                <a:spcPts val="1200"/>
              </a:spcBef>
              <a:spcAft>
                <a:spcPts val="1200"/>
              </a:spcAft>
            </a:pPr>
            <a:r>
              <a:rPr lang="vi-VN" sz="1600" i="1" u="sng">
                <a:latin typeface="Tahoma" panose="020B0604030504040204" pitchFamily="34" charset="0"/>
                <a:ea typeface="Tahoma" panose="020B0604030504040204" pitchFamily="34" charset="0"/>
                <a:cs typeface="Tahoma" panose="020B0604030504040204" pitchFamily="34" charset="0"/>
              </a:rPr>
              <a:t>Ưu tiên cao nhất cho hoạt động chống dịch</a:t>
            </a:r>
            <a:r>
              <a:rPr lang="en-US" sz="1600" i="1" u="sng">
                <a:latin typeface="Tahoma" panose="020B0604030504040204" pitchFamily="34" charset="0"/>
                <a:ea typeface="Tahoma" panose="020B0604030504040204" pitchFamily="34" charset="0"/>
                <a:cs typeface="Tahoma" panose="020B0604030504040204" pitchFamily="34" charset="0"/>
              </a:rPr>
              <a:t> </a:t>
            </a:r>
            <a:r>
              <a:rPr lang="en-US" sz="1600" i="1">
                <a:latin typeface="Tahoma" panose="020B0604030504040204" pitchFamily="34" charset="0"/>
                <a:ea typeface="Tahoma" panose="020B0604030504040204" pitchFamily="34" charset="0"/>
                <a:cs typeface="Tahoma" panose="020B0604030504040204" pitchFamily="34" charset="0"/>
              </a:rPr>
              <a:t> - </a:t>
            </a:r>
            <a:r>
              <a:rPr lang="en-US" sz="1600">
                <a:latin typeface="Tahoma" panose="020B0604030504040204" pitchFamily="34" charset="0"/>
                <a:ea typeface="Tahoma" panose="020B0604030504040204" pitchFamily="34" charset="0"/>
                <a:cs typeface="Tahoma" panose="020B0604030504040204" pitchFamily="34" charset="0"/>
              </a:rPr>
              <a:t>M</a:t>
            </a:r>
            <a:r>
              <a:rPr lang="vi-VN" sz="1600">
                <a:latin typeface="Tahoma" panose="020B0604030504040204" pitchFamily="34" charset="0"/>
                <a:ea typeface="Tahoma" panose="020B0604030504040204" pitchFamily="34" charset="0"/>
                <a:cs typeface="Tahoma" panose="020B0604030504040204" pitchFamily="34" charset="0"/>
              </a:rPr>
              <a:t>ỗi đồng chi tiêu cho công tác chống dịch đều có thể mang lại ngoại ứng tích cực vô cùng lớn. Sự thành công trong kiểm soát dịch là điều kiện căn bản để hồi phục các hoạt động kinh tế.</a:t>
            </a:r>
            <a:endParaRPr lang="en-US" sz="1600">
              <a:latin typeface="Tahoma" panose="020B0604030504040204" pitchFamily="34" charset="0"/>
              <a:ea typeface="Tahoma" panose="020B0604030504040204" pitchFamily="34" charset="0"/>
              <a:cs typeface="Tahoma" panose="020B0604030504040204" pitchFamily="34" charset="0"/>
            </a:endParaRPr>
          </a:p>
          <a:p>
            <a:pPr>
              <a:spcBef>
                <a:spcPts val="1200"/>
              </a:spcBef>
              <a:spcAft>
                <a:spcPts val="1200"/>
              </a:spcAft>
            </a:pPr>
            <a:r>
              <a:rPr lang="vi-VN" sz="1600" i="1" u="sng">
                <a:latin typeface="Tahoma" panose="020B0604030504040204" pitchFamily="34" charset="0"/>
                <a:ea typeface="Tahoma" panose="020B0604030504040204" pitchFamily="34" charset="0"/>
                <a:cs typeface="Tahoma" panose="020B0604030504040204" pitchFamily="34" charset="0"/>
              </a:rPr>
              <a:t>Sử dụng nguồn lực tài khóa để trực tiếp ổn định đời sống của người dân</a:t>
            </a:r>
            <a:r>
              <a:rPr lang="en-US" sz="1600" i="1">
                <a:latin typeface="Tahoma" panose="020B0604030504040204" pitchFamily="34" charset="0"/>
                <a:ea typeface="Tahoma" panose="020B0604030504040204" pitchFamily="34" charset="0"/>
                <a:cs typeface="Tahoma" panose="020B0604030504040204" pitchFamily="34" charset="0"/>
              </a:rPr>
              <a:t>  - </a:t>
            </a:r>
            <a:r>
              <a:rPr lang="vi-VN" sz="1600">
                <a:latin typeface="Tahoma" panose="020B0604030504040204" pitchFamily="34" charset="0"/>
                <a:ea typeface="Tahoma" panose="020B0604030504040204" pitchFamily="34" charset="0"/>
                <a:cs typeface="Tahoma" panose="020B0604030504040204" pitchFamily="34" charset="0"/>
              </a:rPr>
              <a:t>Tác động của dịch bệnh và các biện pháp chống dịch là sự đình trệ trong sản xuất và sinh hoạt của người dân. Do vậy, một số quốc gia sử dụng hình thức hỗ trợ trực tiếp bằng tiền trong giai đoạn cao điểm giúp người dân đảm bảo những nhu cầu thiết yếu. Ngoài ra, chính sách hỗ trợ doanh nghiệp vừa và nhỏ duy trì khả năng thanh toán, hỗ trợ trả lương cho người lao động trong thời gian ngưng việc cũng được nhiều </a:t>
            </a:r>
            <a:r>
              <a:rPr lang="en-US" sz="1600">
                <a:latin typeface="Tahoma" panose="020B0604030504040204" pitchFamily="34" charset="0"/>
                <a:ea typeface="Tahoma" panose="020B0604030504040204" pitchFamily="34" charset="0"/>
                <a:cs typeface="Tahoma" panose="020B0604030504040204" pitchFamily="34" charset="0"/>
              </a:rPr>
              <a:t>quốc gia</a:t>
            </a:r>
            <a:r>
              <a:rPr lang="vi-VN" sz="1600">
                <a:latin typeface="Tahoma" panose="020B0604030504040204" pitchFamily="34" charset="0"/>
                <a:ea typeface="Tahoma" panose="020B0604030504040204" pitchFamily="34" charset="0"/>
                <a:cs typeface="Tahoma" panose="020B0604030504040204" pitchFamily="34" charset="0"/>
              </a:rPr>
              <a:t> áp dụng.</a:t>
            </a:r>
            <a:endParaRPr lang="en-US" sz="1600">
              <a:latin typeface="Tahoma" panose="020B0604030504040204" pitchFamily="34" charset="0"/>
              <a:ea typeface="Tahoma" panose="020B0604030504040204" pitchFamily="34" charset="0"/>
              <a:cs typeface="Tahoma" panose="020B0604030504040204" pitchFamily="34" charset="0"/>
            </a:endParaRPr>
          </a:p>
          <a:p>
            <a:pPr>
              <a:spcBef>
                <a:spcPts val="1200"/>
              </a:spcBef>
              <a:spcAft>
                <a:spcPts val="1800"/>
              </a:spcAft>
            </a:pPr>
            <a:r>
              <a:rPr lang="vi-VN" sz="1600" i="1" u="sng">
                <a:latin typeface="Tahoma" panose="020B0604030504040204" pitchFamily="34" charset="0"/>
                <a:ea typeface="Tahoma" panose="020B0604030504040204" pitchFamily="34" charset="0"/>
                <a:cs typeface="Tahoma" panose="020B0604030504040204" pitchFamily="34" charset="0"/>
              </a:rPr>
              <a:t>Các nước đang phát triển gặp phải nhiều giới hạn trong lựa chọn chính sách</a:t>
            </a:r>
            <a:r>
              <a:rPr lang="en-US" sz="1600" i="1" u="sng">
                <a:latin typeface="Tahoma" panose="020B0604030504040204" pitchFamily="34" charset="0"/>
                <a:ea typeface="Tahoma" panose="020B0604030504040204" pitchFamily="34" charset="0"/>
                <a:cs typeface="Tahoma" panose="020B0604030504040204" pitchFamily="34" charset="0"/>
              </a:rPr>
              <a:t> </a:t>
            </a:r>
            <a:r>
              <a:rPr lang="en-US" sz="1600" i="1">
                <a:latin typeface="Tahoma" panose="020B0604030504040204" pitchFamily="34" charset="0"/>
                <a:ea typeface="Tahoma" panose="020B0604030504040204" pitchFamily="34" charset="0"/>
                <a:cs typeface="Tahoma" panose="020B0604030504040204" pitchFamily="34" charset="0"/>
              </a:rPr>
              <a:t> -</a:t>
            </a:r>
            <a:r>
              <a:rPr lang="vi-VN" sz="1600">
                <a:latin typeface="Tahoma" panose="020B0604030504040204" pitchFamily="34" charset="0"/>
                <a:ea typeface="Tahoma" panose="020B0604030504040204" pitchFamily="34" charset="0"/>
                <a:cs typeface="Tahoma" panose="020B0604030504040204" pitchFamily="34" charset="0"/>
              </a:rPr>
              <a:t> các quốc gia đang phát triển khó có thể triển khai sâu rộng chính sách hỗ trợ người lao động, các doanh nghiệp nhỏ chịu ảnh hưởng từ đại dịch. </a:t>
            </a:r>
            <a:r>
              <a:rPr lang="en-US" sz="1600">
                <a:latin typeface="Tahoma" panose="020B0604030504040204" pitchFamily="34" charset="0"/>
                <a:ea typeface="Tahoma" panose="020B0604030504040204" pitchFamily="34" charset="0"/>
                <a:cs typeface="Tahoma" panose="020B0604030504040204" pitchFamily="34" charset="0"/>
              </a:rPr>
              <a:t>N</a:t>
            </a:r>
            <a:r>
              <a:rPr lang="vi-VN" sz="1600">
                <a:latin typeface="Tahoma" panose="020B0604030504040204" pitchFamily="34" charset="0"/>
                <a:ea typeface="Tahoma" panose="020B0604030504040204" pitchFamily="34" charset="0"/>
                <a:cs typeface="Tahoma" panose="020B0604030504040204" pitchFamily="34" charset="0"/>
              </a:rPr>
              <a:t>gười lao động nằm ngoài vùng phủ của bảo hiểm thất nghiệp</a:t>
            </a:r>
            <a:r>
              <a:rPr lang="en-US" sz="1600">
                <a:latin typeface="Tahoma" panose="020B0604030504040204" pitchFamily="34" charset="0"/>
                <a:ea typeface="Tahoma" panose="020B0604030504040204" pitchFamily="34" charset="0"/>
                <a:cs typeface="Tahoma" panose="020B0604030504040204" pitchFamily="34" charset="0"/>
              </a:rPr>
              <a:t> - </a:t>
            </a:r>
            <a:r>
              <a:rPr lang="vi-VN" sz="1600">
                <a:latin typeface="Tahoma" panose="020B0604030504040204" pitchFamily="34" charset="0"/>
                <a:ea typeface="Tahoma" panose="020B0604030504040204" pitchFamily="34" charset="0"/>
                <a:cs typeface="Tahoma" panose="020B0604030504040204" pitchFamily="34" charset="0"/>
              </a:rPr>
              <a:t>chiểm tỷ lệ lớn</a:t>
            </a:r>
            <a:r>
              <a:rPr lang="en-US" sz="1600">
                <a:latin typeface="Tahoma" panose="020B0604030504040204" pitchFamily="34" charset="0"/>
                <a:ea typeface="Tahoma" panose="020B0604030504040204" pitchFamily="34" charset="0"/>
                <a:cs typeface="Tahoma" panose="020B0604030504040204" pitchFamily="34" charset="0"/>
              </a:rPr>
              <a:t> -</a:t>
            </a:r>
            <a:r>
              <a:rPr lang="vi-VN" sz="1600">
                <a:latin typeface="Tahoma" panose="020B0604030504040204" pitchFamily="34" charset="0"/>
                <a:ea typeface="Tahoma" panose="020B0604030504040204" pitchFamily="34" charset="0"/>
                <a:cs typeface="Tahoma" panose="020B0604030504040204" pitchFamily="34" charset="0"/>
              </a:rPr>
              <a:t> sẽ khó nhận được sự hỗ trợ hiệu quả. Trong tình huống khẩn cấp, sự vận hành của các ngân hàng thực phẩm có thể là một giải pháp giảm nhẹ </a:t>
            </a:r>
            <a:r>
              <a:rPr lang="en-US" sz="1600">
                <a:latin typeface="Tahoma" panose="020B0604030504040204" pitchFamily="34" charset="0"/>
                <a:ea typeface="Tahoma" panose="020B0604030504040204" pitchFamily="34" charset="0"/>
                <a:cs typeface="Tahoma" panose="020B0604030504040204" pitchFamily="34" charset="0"/>
              </a:rPr>
              <a:t>phù</a:t>
            </a:r>
            <a:r>
              <a:rPr lang="vi-VN" sz="1600">
                <a:latin typeface="Tahoma" panose="020B0604030504040204" pitchFamily="34" charset="0"/>
                <a:ea typeface="Tahoma" panose="020B0604030504040204" pitchFamily="34" charset="0"/>
                <a:cs typeface="Tahoma" panose="020B0604030504040204" pitchFamily="34" charset="0"/>
              </a:rPr>
              <a:t> hợp.</a:t>
            </a:r>
            <a:endParaRPr lang="en-US" sz="1600">
              <a:latin typeface="Tahoma" panose="020B0604030504040204" pitchFamily="34" charset="0"/>
              <a:ea typeface="Tahoma" panose="020B0604030504040204" pitchFamily="34" charset="0"/>
              <a:cs typeface="Tahoma" panose="020B0604030504040204" pitchFamily="34" charset="0"/>
            </a:endParaRPr>
          </a:p>
          <a:p>
            <a:pPr>
              <a:spcBef>
                <a:spcPts val="1200"/>
              </a:spcBef>
              <a:spcAft>
                <a:spcPts val="1200"/>
              </a:spcAft>
            </a:pPr>
            <a:r>
              <a:rPr lang="vi-VN" sz="1600" i="1" u="sng">
                <a:latin typeface="Tahoma" panose="020B0604030504040204" pitchFamily="34" charset="0"/>
                <a:ea typeface="Tahoma" panose="020B0604030504040204" pitchFamily="34" charset="0"/>
                <a:cs typeface="Tahoma" panose="020B0604030504040204" pitchFamily="34" charset="0"/>
              </a:rPr>
              <a:t>Chính sách tiền tệ là công cụ thể hỗ trợ, ngăn ngừa đổ vỡ tài chính </a:t>
            </a:r>
            <a:r>
              <a:rPr lang="en-US" sz="1600" i="1">
                <a:latin typeface="Tahoma" panose="020B0604030504040204" pitchFamily="34" charset="0"/>
                <a:ea typeface="Tahoma" panose="020B0604030504040204" pitchFamily="34" charset="0"/>
                <a:cs typeface="Tahoma" panose="020B0604030504040204" pitchFamily="34" charset="0"/>
              </a:rPr>
              <a:t>- </a:t>
            </a:r>
            <a:r>
              <a:rPr lang="vi-VN" sz="1600">
                <a:latin typeface="Tahoma" panose="020B0604030504040204" pitchFamily="34" charset="0"/>
                <a:ea typeface="Tahoma" panose="020B0604030504040204" pitchFamily="34" charset="0"/>
                <a:cs typeface="Tahoma" panose="020B0604030504040204" pitchFamily="34" charset="0"/>
              </a:rPr>
              <a:t>Chính sách </a:t>
            </a:r>
            <a:r>
              <a:rPr lang="en-US" sz="1600">
                <a:latin typeface="Tahoma" panose="020B0604030504040204" pitchFamily="34" charset="0"/>
                <a:ea typeface="Tahoma" panose="020B0604030504040204" pitchFamily="34" charset="0"/>
                <a:cs typeface="Tahoma" panose="020B0604030504040204" pitchFamily="34" charset="0"/>
              </a:rPr>
              <a:t>này </a:t>
            </a:r>
            <a:r>
              <a:rPr lang="vi-VN" sz="1600">
                <a:latin typeface="Tahoma" panose="020B0604030504040204" pitchFamily="34" charset="0"/>
                <a:ea typeface="Tahoma" panose="020B0604030504040204" pitchFamily="34" charset="0"/>
                <a:cs typeface="Tahoma" panose="020B0604030504040204" pitchFamily="34" charset="0"/>
              </a:rPr>
              <a:t>có độ trễ lớn, do đó chỉ phát huy tác dụng kích thích kinh tế khi quốc gia bắt đầu kiểm soát được dịch, bắt đầu quá trình hồi phục. Vì thế, trong giai đoạn hiện nay vai trò chủ yếu của chính sách tiền tệ là đảm bảo hệ thống tài chính vận hành thông suốt, duy trì khả năng thanh khoản của các tổ chức tài chính, hỗ trợ khả năng thanh toán của doanh nghiệp.</a:t>
            </a:r>
            <a:endParaRPr lang="en-US" sz="16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07737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18237" y="1895476"/>
            <a:ext cx="11355525" cy="3811940"/>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nSpc>
                <a:spcPct val="125000"/>
              </a:lnSpc>
              <a:buNone/>
            </a:pPr>
            <a:r>
              <a:rPr lang="en-US" sz="2600" u="sng">
                <a:latin typeface="Tahoma" panose="020B0604030504040204" pitchFamily="34" charset="0"/>
                <a:ea typeface="Tahoma" panose="020B0604030504040204" pitchFamily="34" charset="0"/>
                <a:cs typeface="Tahoma" panose="020B0604030504040204" pitchFamily="34" charset="0"/>
              </a:rPr>
              <a:t>Mục tiêu năm 2020</a:t>
            </a:r>
            <a:r>
              <a:rPr lang="en-US" sz="2600">
                <a:latin typeface="Tahoma" panose="020B0604030504040204" pitchFamily="34" charset="0"/>
                <a:ea typeface="Tahoma" panose="020B0604030504040204" pitchFamily="34" charset="0"/>
                <a:cs typeface="Tahoma" panose="020B0604030504040204" pitchFamily="34" charset="0"/>
              </a:rPr>
              <a:t> (Nghị quyết 85/2019/QH14):</a:t>
            </a:r>
          </a:p>
          <a:p>
            <a:pPr lvl="1">
              <a:lnSpc>
                <a:spcPct val="125000"/>
              </a:lnSpc>
            </a:pPr>
            <a:r>
              <a:rPr lang="en-US" sz="1800">
                <a:latin typeface="Tahoma" panose="020B0604030504040204" pitchFamily="34" charset="0"/>
                <a:ea typeface="Tahoma" panose="020B0604030504040204" pitchFamily="34" charset="0"/>
                <a:cs typeface="Tahoma" panose="020B0604030504040204" pitchFamily="34" charset="0"/>
              </a:rPr>
              <a:t>GDP tăng khoảng 6,8% so với năm 2019.</a:t>
            </a:r>
          </a:p>
          <a:p>
            <a:pPr lvl="1">
              <a:lnSpc>
                <a:spcPct val="125000"/>
              </a:lnSpc>
            </a:pPr>
            <a:r>
              <a:rPr lang="en-US" sz="1800">
                <a:latin typeface="Tahoma" panose="020B0604030504040204" pitchFamily="34" charset="0"/>
                <a:ea typeface="Tahoma" panose="020B0604030504040204" pitchFamily="34" charset="0"/>
                <a:cs typeface="Tahoma" panose="020B0604030504040204" pitchFamily="34" charset="0"/>
              </a:rPr>
              <a:t>CPI bình quân tăng dưới 4% so với bình quân năm 2019.</a:t>
            </a:r>
          </a:p>
          <a:p>
            <a:pPr lvl="1">
              <a:lnSpc>
                <a:spcPct val="125000"/>
              </a:lnSpc>
            </a:pPr>
            <a:r>
              <a:rPr lang="en-US" sz="1800">
                <a:latin typeface="Tahoma" panose="020B0604030504040204" pitchFamily="34" charset="0"/>
                <a:ea typeface="Tahoma" panose="020B0604030504040204" pitchFamily="34" charset="0"/>
                <a:cs typeface="Tahoma" panose="020B0604030504040204" pitchFamily="34" charset="0"/>
              </a:rPr>
              <a:t>Tổng kim ngạch xuất khẩu tăng khoảng 7% so với năm 2019.</a:t>
            </a:r>
          </a:p>
          <a:p>
            <a:pPr lvl="1">
              <a:lnSpc>
                <a:spcPct val="125000"/>
              </a:lnSpc>
            </a:pPr>
            <a:r>
              <a:rPr lang="en-US" sz="1800">
                <a:latin typeface="Tahoma" panose="020B0604030504040204" pitchFamily="34" charset="0"/>
                <a:ea typeface="Tahoma" panose="020B0604030504040204" pitchFamily="34" charset="0"/>
                <a:cs typeface="Tahoma" panose="020B0604030504040204" pitchFamily="34" charset="0"/>
              </a:rPr>
              <a:t>Tỷ lệ nhập siêu so với tổng kim ngạch xuất khẩu dưới 3%.</a:t>
            </a:r>
          </a:p>
          <a:p>
            <a:pPr lvl="1">
              <a:lnSpc>
                <a:spcPct val="125000"/>
              </a:lnSpc>
            </a:pPr>
            <a:r>
              <a:rPr lang="en-US" sz="1800">
                <a:latin typeface="Tahoma" panose="020B0604030504040204" pitchFamily="34" charset="0"/>
                <a:ea typeface="Tahoma" panose="020B0604030504040204" pitchFamily="34" charset="0"/>
                <a:cs typeface="Tahoma" panose="020B0604030504040204" pitchFamily="34" charset="0"/>
              </a:rPr>
              <a:t>Tổng vốn đầu tư thực hiện toàn xã hội chiếm khoảng 33-34% GDP.</a:t>
            </a:r>
          </a:p>
          <a:p>
            <a:pPr marL="0" indent="0">
              <a:lnSpc>
                <a:spcPct val="125000"/>
              </a:lnSpc>
              <a:buNone/>
            </a:pPr>
            <a:endParaRPr lang="en-US" sz="1800" i="1">
              <a:solidFill>
                <a:srgbClr val="FF0000"/>
              </a:solidFill>
              <a:latin typeface="Tahoma" panose="020B0604030504040204" pitchFamily="34" charset="0"/>
              <a:ea typeface="Tahoma" panose="020B0604030504040204" pitchFamily="34" charset="0"/>
              <a:cs typeface="Tahoma" panose="020B0604030504040204" pitchFamily="34" charset="0"/>
            </a:endParaRPr>
          </a:p>
          <a:p>
            <a:pPr marL="0" indent="0" algn="ctr">
              <a:lnSpc>
                <a:spcPct val="125000"/>
              </a:lnSpc>
              <a:buNone/>
            </a:pPr>
            <a:r>
              <a:rPr lang="en-US" sz="1800" i="1">
                <a:solidFill>
                  <a:srgbClr val="FF0000"/>
                </a:solidFill>
                <a:latin typeface="Tahoma" panose="020B0604030504040204" pitchFamily="34" charset="0"/>
                <a:ea typeface="Tahoma" panose="020B0604030504040204" pitchFamily="34" charset="0"/>
                <a:cs typeface="Tahoma" panose="020B0604030504040204" pitchFamily="34" charset="0"/>
              </a:rPr>
              <a:t>Khả năng hoàn thành các chỉ tiêu kế hoạch năm 2020 là </a:t>
            </a:r>
            <a:r>
              <a:rPr lang="en-US" sz="1800" i="1" u="sng">
                <a:solidFill>
                  <a:srgbClr val="FF0000"/>
                </a:solidFill>
                <a:latin typeface="Tahoma" panose="020B0604030504040204" pitchFamily="34" charset="0"/>
                <a:ea typeface="Tahoma" panose="020B0604030504040204" pitchFamily="34" charset="0"/>
                <a:cs typeface="Tahoma" panose="020B0604030504040204" pitchFamily="34" charset="0"/>
              </a:rPr>
              <a:t>rất khó</a:t>
            </a:r>
            <a:r>
              <a:rPr lang="en-US" sz="1800" i="1">
                <a:solidFill>
                  <a:srgbClr val="FF0000"/>
                </a:solidFill>
                <a:latin typeface="Tahoma" panose="020B0604030504040204" pitchFamily="34" charset="0"/>
                <a:ea typeface="Tahoma" panose="020B0604030504040204" pitchFamily="34" charset="0"/>
                <a:cs typeface="Tahoma" panose="020B0604030504040204" pitchFamily="34" charset="0"/>
              </a:rPr>
              <a:t> trong bối cảnh hiện nay.</a:t>
            </a:r>
          </a:p>
          <a:p>
            <a:pPr marL="0" indent="0">
              <a:lnSpc>
                <a:spcPct val="125000"/>
              </a:lnSpc>
              <a:buNone/>
            </a:pPr>
            <a:endParaRPr lang="en-US" sz="26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32056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66725" y="390525"/>
            <a:ext cx="5953125" cy="6467475"/>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600">
                <a:latin typeface="Tahoma" panose="020B0604030504040204" pitchFamily="34" charset="0"/>
                <a:ea typeface="Tahoma" panose="020B0604030504040204" pitchFamily="34" charset="0"/>
                <a:cs typeface="Tahoma" panose="020B0604030504040204" pitchFamily="34" charset="0"/>
              </a:rPr>
              <a:t>Xây dựng các kịch bản dịch tại Việt Nam (số liệu đến 27/03):</a:t>
            </a:r>
          </a:p>
          <a:p>
            <a:pPr lvl="1"/>
            <a:r>
              <a:rPr lang="en-US" sz="1800">
                <a:latin typeface="Tahoma" panose="020B0604030504040204" pitchFamily="34" charset="0"/>
                <a:ea typeface="Tahoma" panose="020B0604030504040204" pitchFamily="34" charset="0"/>
                <a:cs typeface="Tahoma" panose="020B0604030504040204" pitchFamily="34" charset="0"/>
              </a:rPr>
              <a:t>Sử dụng số liệu về số lượng ca nhiễm, số lượng người phải cách ly ở Việt Nam, chúng tôi sử dụng 3 mô hình ARIMA, EWMV và SIR để xây dựng các kịch bản về tình hình dịch số lượng ca nhiễm của Việt Nam trong thời gian tới. </a:t>
            </a:r>
          </a:p>
          <a:p>
            <a:pPr lvl="1"/>
            <a:r>
              <a:rPr lang="en-US" sz="1800">
                <a:latin typeface="Tahoma" panose="020B0604030504040204" pitchFamily="34" charset="0"/>
                <a:ea typeface="Tahoma" panose="020B0604030504040204" pitchFamily="34" charset="0"/>
                <a:cs typeface="Tahoma" panose="020B0604030504040204" pitchFamily="34" charset="0"/>
              </a:rPr>
              <a:t>Kết quả từ các mô hình cho thấy các kịch bản từ thấp đến cao (các kịch bản 1, 2 và 3) tương ứng với thời gian đại dịch Covid-19 kéo dài đến đầu tháng 05, cuối tháng 05 và cuối tháng 06/2020.</a:t>
            </a:r>
          </a:p>
        </p:txBody>
      </p:sp>
      <p:sp>
        <p:nvSpPr>
          <p:cNvPr id="13" name="Content Placeholder 2">
            <a:extLst>
              <a:ext uri="{FF2B5EF4-FFF2-40B4-BE49-F238E27FC236}">
                <a16:creationId xmlns:a16="http://schemas.microsoft.com/office/drawing/2014/main" id="{FE09A650-2985-49DC-A125-C22B72CE296F}"/>
              </a:ext>
            </a:extLst>
          </p:cNvPr>
          <p:cNvSpPr>
            <a:spLocks noGrp="1"/>
          </p:cNvSpPr>
          <p:nvPr>
            <p:ph idx="1"/>
          </p:nvPr>
        </p:nvSpPr>
        <p:spPr>
          <a:xfrm>
            <a:off x="7933031" y="5619749"/>
            <a:ext cx="3952208" cy="466789"/>
          </a:xfrm>
        </p:spPr>
        <p:txBody>
          <a:bodyPr>
            <a:normAutofit/>
          </a:body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Dự báo của nhóm nghiên cứu ĐHKTQD</a:t>
            </a:r>
            <a:endParaRPr lang="en-US" sz="1400">
              <a:latin typeface="Tahoma" panose="020B0604030504040204" pitchFamily="34" charset="0"/>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FBB7270F-2EF8-4D50-9777-CA761A1184DE}"/>
              </a:ext>
            </a:extLst>
          </p:cNvPr>
          <p:cNvPicPr>
            <a:picLocks noChangeAspect="1"/>
          </p:cNvPicPr>
          <p:nvPr/>
        </p:nvPicPr>
        <p:blipFill>
          <a:blip r:embed="rId2"/>
          <a:stretch>
            <a:fillRect/>
          </a:stretch>
        </p:blipFill>
        <p:spPr>
          <a:xfrm>
            <a:off x="6419850" y="1731146"/>
            <a:ext cx="5599834" cy="3888603"/>
          </a:xfrm>
          <a:prstGeom prst="rect">
            <a:avLst/>
          </a:prstGeom>
        </p:spPr>
      </p:pic>
    </p:spTree>
    <p:extLst>
      <p:ext uri="{BB962C8B-B14F-4D97-AF65-F5344CB8AC3E}">
        <p14:creationId xmlns:p14="http://schemas.microsoft.com/office/powerpoint/2010/main" val="1224574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1624012"/>
            <a:ext cx="11313222" cy="4414838"/>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600">
                <a:latin typeface="Tahoma" panose="020B0604030504040204" pitchFamily="34" charset="0"/>
                <a:ea typeface="Tahoma" panose="020B0604030504040204" pitchFamily="34" charset="0"/>
                <a:cs typeface="Tahoma" panose="020B0604030504040204" pitchFamily="34" charset="0"/>
              </a:rPr>
              <a:t>Dự báo của các tổ chức trong và ngoài n</a:t>
            </a:r>
            <a:r>
              <a:rPr lang="vi-VN" sz="2600">
                <a:latin typeface="Tahoma" panose="020B0604030504040204" pitchFamily="34" charset="0"/>
                <a:ea typeface="Tahoma" panose="020B0604030504040204" pitchFamily="34" charset="0"/>
                <a:cs typeface="Tahoma" panose="020B0604030504040204" pitchFamily="34" charset="0"/>
              </a:rPr>
              <a:t>ư</a:t>
            </a:r>
            <a:r>
              <a:rPr lang="en-US" sz="2600">
                <a:latin typeface="Tahoma" panose="020B0604030504040204" pitchFamily="34" charset="0"/>
                <a:ea typeface="Tahoma" panose="020B0604030504040204" pitchFamily="34" charset="0"/>
                <a:cs typeface="Tahoma" panose="020B0604030504040204" pitchFamily="34" charset="0"/>
              </a:rPr>
              <a:t>ớc về tác động đến nền kinh tế Việt Nam:</a:t>
            </a:r>
          </a:p>
          <a:p>
            <a:pPr lvl="1"/>
            <a:r>
              <a:rPr lang="de-DE" sz="1800">
                <a:latin typeface="Tahoma" panose="020B0604030504040204" pitchFamily="34" charset="0"/>
                <a:ea typeface="Tahoma" panose="020B0604030504040204" pitchFamily="34" charset="0"/>
                <a:cs typeface="Tahoma" panose="020B0604030504040204" pitchFamily="34" charset="0"/>
              </a:rPr>
              <a:t>Bloomberg: giảm 0,4 % tăng tr</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ởng</a:t>
            </a:r>
            <a:r>
              <a:rPr lang="de-DE" sz="1800">
                <a:latin typeface="Tahoma" panose="020B0604030504040204" pitchFamily="34" charset="0"/>
                <a:ea typeface="Tahoma" panose="020B0604030504040204" pitchFamily="34" charset="0"/>
                <a:cs typeface="Tahoma" panose="020B0604030504040204" pitchFamily="34" charset="0"/>
              </a:rPr>
              <a:t> (số liệu đến tháng 02).</a:t>
            </a:r>
            <a:endParaRPr lang="en-US" sz="1800">
              <a:latin typeface="Tahoma" panose="020B0604030504040204" pitchFamily="34" charset="0"/>
              <a:ea typeface="Tahoma" panose="020B0604030504040204" pitchFamily="34" charset="0"/>
              <a:cs typeface="Tahoma" panose="020B0604030504040204" pitchFamily="34" charset="0"/>
            </a:endParaRPr>
          </a:p>
          <a:p>
            <a:pPr lvl="1"/>
            <a:r>
              <a:rPr lang="en-US" sz="1800">
                <a:latin typeface="Tahoma" panose="020B0604030504040204" pitchFamily="34" charset="0"/>
                <a:ea typeface="Tahoma" panose="020B0604030504040204" pitchFamily="34" charset="0"/>
                <a:cs typeface="Tahoma" panose="020B0604030504040204" pitchFamily="34" charset="0"/>
              </a:rPr>
              <a:t>ADB: giảm 0,5 – 1%, kịch bản xấu: giảm 1,5% tăng tr</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ởng (Báo cáo ngày 10/03).</a:t>
            </a:r>
          </a:p>
          <a:p>
            <a:pPr lvl="1"/>
            <a:r>
              <a:rPr lang="en-US" sz="1800">
                <a:latin typeface="Tahoma" panose="020B0604030504040204" pitchFamily="34" charset="0"/>
                <a:ea typeface="Tahoma" panose="020B0604030504040204" pitchFamily="34" charset="0"/>
                <a:cs typeface="Tahoma" panose="020B0604030504040204" pitchFamily="34" charset="0"/>
              </a:rPr>
              <a:t>MPI: giảm 0,67 – 0,96% tăng tr</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ởng, lạm phát trong khoảng 3,96% - 4,86%, xuất khẩu giảm 21%, nhập khẩu giảm 16%. NN giảm 0,11%; CN giảm 0,24%; DV 0,32% (Báo cáo ngày 04/02 và 10/02).</a:t>
            </a:r>
          </a:p>
          <a:p>
            <a:pPr lvl="1"/>
            <a:r>
              <a:rPr lang="en-US" sz="1800">
                <a:latin typeface="Tahoma" panose="020B0604030504040204" pitchFamily="34" charset="0"/>
                <a:ea typeface="Tahoma" panose="020B0604030504040204" pitchFamily="34" charset="0"/>
                <a:cs typeface="Tahoma" panose="020B0604030504040204" pitchFamily="34" charset="0"/>
              </a:rPr>
              <a:t>SBV: lạm phát 4,5% +/- 0,4% (Báo cáo ngày 12/03).</a:t>
            </a:r>
          </a:p>
          <a:p>
            <a:pPr lvl="1"/>
            <a:r>
              <a:rPr lang="en-US" sz="1800">
                <a:latin typeface="Tahoma" panose="020B0604030504040204" pitchFamily="34" charset="0"/>
                <a:ea typeface="Tahoma" panose="020B0604030504040204" pitchFamily="34" charset="0"/>
                <a:cs typeface="Tahoma" panose="020B0604030504040204" pitchFamily="34" charset="0"/>
              </a:rPr>
              <a:t>Nhóm nghiên cứu thực hiện Báo cáo th</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ờng niên “</a:t>
            </a:r>
            <a:r>
              <a:rPr lang="en-US" sz="1800" i="1">
                <a:latin typeface="Tahoma" panose="020B0604030504040204" pitchFamily="34" charset="0"/>
                <a:ea typeface="Tahoma" panose="020B0604030504040204" pitchFamily="34" charset="0"/>
                <a:cs typeface="Tahoma" panose="020B0604030504040204" pitchFamily="34" charset="0"/>
              </a:rPr>
              <a:t>Kinh tế Việt Nam 2019 và triển vọng 2020</a:t>
            </a:r>
            <a:r>
              <a:rPr lang="en-US" sz="1800">
                <a:latin typeface="Tahoma" panose="020B0604030504040204" pitchFamily="34" charset="0"/>
                <a:ea typeface="Tahoma" panose="020B0604030504040204" pitchFamily="34" charset="0"/>
                <a:cs typeface="Tahoma" panose="020B0604030504040204" pitchFamily="34" charset="0"/>
              </a:rPr>
              <a:t>” của ĐHKTQD: giảm 0,6 – 0,9% tăng tr</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ởng (số liệu đến ngày 07/03).</a:t>
            </a:r>
          </a:p>
          <a:p>
            <a:pPr lvl="1"/>
            <a:r>
              <a:rPr lang="en-US" sz="1800">
                <a:latin typeface="Tahoma" panose="020B0604030504040204" pitchFamily="34" charset="0"/>
                <a:ea typeface="Tahoma" panose="020B0604030504040204" pitchFamily="34" charset="0"/>
                <a:cs typeface="Tahoma" panose="020B0604030504040204" pitchFamily="34" charset="0"/>
              </a:rPr>
              <a:t>Trong báo cáo gần nhất, World Bank dự báo rằng kinh tế của Việt Nam năm 2020 là khoảng 1,5% đến 4,9% tùy kịch bản. Tuy nhiên tăng trưởng sẽ phục hồi mạnh mẽ trong năm 2021 (Báo cáo ngày 31/03)</a:t>
            </a:r>
          </a:p>
          <a:p>
            <a:pPr lvl="1"/>
            <a:endParaRPr lang="en-US" sz="1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57210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1134123"/>
            <a:ext cx="6603248" cy="4589754"/>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2600">
                <a:latin typeface="Tahoma" panose="020B0604030504040204" pitchFamily="34" charset="0"/>
                <a:ea typeface="Tahoma" panose="020B0604030504040204" pitchFamily="34" charset="0"/>
                <a:cs typeface="Tahoma" panose="020B0604030504040204" pitchFamily="34" charset="0"/>
              </a:rPr>
              <a:t>Dự báo tác động đến nền kinh tế Việt Nam:</a:t>
            </a:r>
          </a:p>
          <a:p>
            <a:r>
              <a:rPr lang="en-US" sz="1800">
                <a:latin typeface="Tahoma" panose="020B0604030504040204" pitchFamily="34" charset="0"/>
                <a:ea typeface="Tahoma" panose="020B0604030504040204" pitchFamily="34" charset="0"/>
                <a:cs typeface="Tahoma" panose="020B0604030504040204" pitchFamily="34" charset="0"/>
              </a:rPr>
              <a:t>Tăng trưởng GDP quý 2 của Việt Nam khoảng 2,0 % so với cùng kỳ và thậm chí suy thoái nếu xảy ra kịch bản xấu. Dự kiến phục hồi từ quý 3 năm 2020.</a:t>
            </a:r>
          </a:p>
          <a:p>
            <a:r>
              <a:rPr lang="en-US" sz="1800">
                <a:latin typeface="Tahoma" panose="020B0604030504040204" pitchFamily="34" charset="0"/>
                <a:ea typeface="Tahoma" panose="020B0604030504040204" pitchFamily="34" charset="0"/>
                <a:cs typeface="Tahoma" panose="020B0604030504040204" pitchFamily="34" charset="0"/>
              </a:rPr>
              <a:t>Vnindex giảm khoảng 28% phục hồi ngay sau khi dịch được khống chế với mức xấp xỉ 20%.</a:t>
            </a:r>
          </a:p>
          <a:p>
            <a:r>
              <a:rPr lang="en-US" sz="1800">
                <a:latin typeface="Tahoma" panose="020B0604030504040204" pitchFamily="34" charset="0"/>
                <a:ea typeface="Tahoma" panose="020B0604030504040204" pitchFamily="34" charset="0"/>
                <a:cs typeface="Tahoma" panose="020B0604030504040204" pitchFamily="34" charset="0"/>
              </a:rPr>
              <a:t>Xuất khẩu giảm từ khoảng 25% trong quý 2 và phục hồi về mức khoảng 15% trong các quý sau của năm 2020.</a:t>
            </a:r>
          </a:p>
        </p:txBody>
      </p:sp>
      <p:pic>
        <p:nvPicPr>
          <p:cNvPr id="8" name="Picture 7">
            <a:extLst>
              <a:ext uri="{FF2B5EF4-FFF2-40B4-BE49-F238E27FC236}">
                <a16:creationId xmlns:a16="http://schemas.microsoft.com/office/drawing/2014/main" id="{DF1B95F6-1345-4C83-B3E5-E4CAE9CB83B7}"/>
              </a:ext>
            </a:extLst>
          </p:cNvPr>
          <p:cNvPicPr>
            <a:picLocks noChangeAspect="1"/>
          </p:cNvPicPr>
          <p:nvPr/>
        </p:nvPicPr>
        <p:blipFill>
          <a:blip r:embed="rId2"/>
          <a:stretch>
            <a:fillRect/>
          </a:stretch>
        </p:blipFill>
        <p:spPr>
          <a:xfrm>
            <a:off x="7563775" y="3659651"/>
            <a:ext cx="4153769" cy="720182"/>
          </a:xfrm>
          <a:prstGeom prst="rect">
            <a:avLst/>
          </a:prstGeom>
        </p:spPr>
      </p:pic>
      <p:pic>
        <p:nvPicPr>
          <p:cNvPr id="9" name="Picture 8">
            <a:extLst>
              <a:ext uri="{FF2B5EF4-FFF2-40B4-BE49-F238E27FC236}">
                <a16:creationId xmlns:a16="http://schemas.microsoft.com/office/drawing/2014/main" id="{22AFB338-3793-452A-8B1A-80952553E102}"/>
              </a:ext>
            </a:extLst>
          </p:cNvPr>
          <p:cNvPicPr>
            <a:picLocks noChangeAspect="1"/>
          </p:cNvPicPr>
          <p:nvPr/>
        </p:nvPicPr>
        <p:blipFill>
          <a:blip r:embed="rId3"/>
          <a:stretch>
            <a:fillRect/>
          </a:stretch>
        </p:blipFill>
        <p:spPr>
          <a:xfrm>
            <a:off x="7066070" y="2588611"/>
            <a:ext cx="5081540" cy="664769"/>
          </a:xfrm>
          <a:prstGeom prst="rect">
            <a:avLst/>
          </a:prstGeom>
        </p:spPr>
      </p:pic>
    </p:spTree>
    <p:extLst>
      <p:ext uri="{BB962C8B-B14F-4D97-AF65-F5344CB8AC3E}">
        <p14:creationId xmlns:p14="http://schemas.microsoft.com/office/powerpoint/2010/main" val="3872774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962025"/>
            <a:ext cx="11294172" cy="5572125"/>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600">
                <a:latin typeface="Tahoma" panose="020B0604030504040204" pitchFamily="34" charset="0"/>
                <a:ea typeface="Tahoma" panose="020B0604030504040204" pitchFamily="34" charset="0"/>
                <a:cs typeface="Tahoma" panose="020B0604030504040204" pitchFamily="34" charset="0"/>
              </a:rPr>
              <a:t>Dự báo tác động </a:t>
            </a:r>
            <a:r>
              <a:rPr lang="en-US" sz="2800">
                <a:latin typeface="Tahoma" panose="020B0604030504040204" pitchFamily="34" charset="0"/>
                <a:ea typeface="Tahoma" panose="020B0604030504040204" pitchFamily="34" charset="0"/>
                <a:cs typeface="Tahoma" panose="020B0604030504040204" pitchFamily="34" charset="0"/>
              </a:rPr>
              <a:t>đến xuất khẩu (số liệu đến 24/03)</a:t>
            </a:r>
            <a:r>
              <a:rPr lang="en-US" sz="2600">
                <a:latin typeface="Tahoma" panose="020B0604030504040204" pitchFamily="34" charset="0"/>
                <a:ea typeface="Tahoma" panose="020B0604030504040204" pitchFamily="34" charset="0"/>
                <a:cs typeface="Tahoma" panose="020B0604030504040204" pitchFamily="34" charset="0"/>
              </a:rPr>
              <a:t>:</a:t>
            </a:r>
            <a:endParaRPr lang="en-US" sz="2300">
              <a:latin typeface="Tahoma" panose="020B0604030504040204" pitchFamily="34" charset="0"/>
              <a:ea typeface="Tahoma" panose="020B0604030504040204" pitchFamily="34" charset="0"/>
              <a:cs typeface="Tahoma" panose="020B0604030504040204" pitchFamily="34" charset="0"/>
            </a:endParaRPr>
          </a:p>
          <a:p>
            <a:pPr lvl="2"/>
            <a:r>
              <a:rPr lang="en-US" sz="2200" u="sng">
                <a:latin typeface="Tahoma" panose="020B0604030504040204" pitchFamily="34" charset="0"/>
                <a:ea typeface="Tahoma" panose="020B0604030504040204" pitchFamily="34" charset="0"/>
                <a:cs typeface="Tahoma" panose="020B0604030504040204" pitchFamily="34" charset="0"/>
              </a:rPr>
              <a:t>KB1</a:t>
            </a:r>
            <a:r>
              <a:rPr lang="en-US" sz="2200">
                <a:latin typeface="Tahoma" panose="020B0604030504040204" pitchFamily="34" charset="0"/>
                <a:ea typeface="Tahoma" panose="020B0604030504040204" pitchFamily="34" charset="0"/>
                <a:cs typeface="Tahoma" panose="020B0604030504040204" pitchFamily="34" charset="0"/>
              </a:rPr>
              <a:t>: hết dịch vào cuối tháng 04, </a:t>
            </a:r>
            <a:r>
              <a:rPr lang="en-US" sz="2200" u="sng">
                <a:latin typeface="Tahoma" panose="020B0604030504040204" pitchFamily="34" charset="0"/>
                <a:ea typeface="Tahoma" panose="020B0604030504040204" pitchFamily="34" charset="0"/>
                <a:cs typeface="Tahoma" panose="020B0604030504040204" pitchFamily="34" charset="0"/>
              </a:rPr>
              <a:t>KB2</a:t>
            </a:r>
            <a:r>
              <a:rPr lang="en-US" sz="2200">
                <a:latin typeface="Tahoma" panose="020B0604030504040204" pitchFamily="34" charset="0"/>
                <a:ea typeface="Tahoma" panose="020B0604030504040204" pitchFamily="34" charset="0"/>
                <a:cs typeface="Tahoma" panose="020B0604030504040204" pitchFamily="34" charset="0"/>
              </a:rPr>
              <a:t>: hết dịch vào cuối tháng 06.</a:t>
            </a:r>
          </a:p>
          <a:p>
            <a:pPr lvl="2"/>
            <a:r>
              <a:rPr lang="en-US" sz="2200">
                <a:latin typeface="Tahoma" panose="020B0604030504040204" pitchFamily="34" charset="0"/>
                <a:ea typeface="Tahoma" panose="020B0604030504040204" pitchFamily="34" charset="0"/>
                <a:cs typeface="Tahoma" panose="020B0604030504040204" pitchFamily="34" charset="0"/>
              </a:rPr>
              <a:t>Dữ liệu đầu vào và giả định: </a:t>
            </a:r>
          </a:p>
          <a:p>
            <a:pPr lvl="3">
              <a:buFont typeface="+mj-lt"/>
              <a:buAutoNum type="arabicPeriod"/>
            </a:pPr>
            <a:r>
              <a:rPr lang="en-US" sz="1800" u="sng">
                <a:latin typeface="Tahoma" panose="020B0604030504040204" pitchFamily="34" charset="0"/>
                <a:ea typeface="Tahoma" panose="020B0604030504040204" pitchFamily="34" charset="0"/>
                <a:cs typeface="Tahoma" panose="020B0604030504040204" pitchFamily="34" charset="0"/>
              </a:rPr>
              <a:t>Dệt may</a:t>
            </a:r>
            <a:r>
              <a:rPr lang="en-US" sz="1800">
                <a:latin typeface="Tahoma" panose="020B0604030504040204" pitchFamily="34" charset="0"/>
                <a:ea typeface="Tahoma" panose="020B0604030504040204" pitchFamily="34" charset="0"/>
                <a:cs typeface="Tahoma" panose="020B0604030504040204" pitchFamily="34" charset="0"/>
              </a:rPr>
              <a:t>: là hàng xuất khẩu chính, chiếm 20% tổng xuất khẩu. Vấn đề nguyên liệu đầu vào từ Trung Quốc đã không còn là vấn đề. </a:t>
            </a:r>
          </a:p>
          <a:p>
            <a:pPr lvl="4"/>
            <a:r>
              <a:rPr lang="en-US" sz="1400">
                <a:latin typeface="Tahoma" panose="020B0604030504040204" pitchFamily="34" charset="0"/>
                <a:ea typeface="Tahoma" panose="020B0604030504040204" pitchFamily="34" charset="0"/>
                <a:cs typeface="Tahoma" panose="020B0604030504040204" pitchFamily="34" charset="0"/>
              </a:rPr>
              <a:t>Mỹ, EU: đang cắt 50% dệt may từ VN </a:t>
            </a:r>
          </a:p>
          <a:p>
            <a:pPr lvl="4"/>
            <a:r>
              <a:rPr lang="en-US" sz="1400">
                <a:latin typeface="Tahoma" panose="020B0604030504040204" pitchFamily="34" charset="0"/>
                <a:ea typeface="Tahoma" panose="020B0604030504040204" pitchFamily="34" charset="0"/>
                <a:cs typeface="Tahoma" panose="020B0604030504040204" pitchFamily="34" charset="0"/>
              </a:rPr>
              <a:t>Nhật, Hàn quốc: giảm xấp xỉ 30% (không có thông tin dệt may, lấy = tỷ lệ giảm nông – lâm thủy sản</a:t>
            </a:r>
          </a:p>
          <a:p>
            <a:pPr lvl="4"/>
            <a:r>
              <a:rPr lang="en-US" sz="1400">
                <a:latin typeface="Tahoma" panose="020B0604030504040204" pitchFamily="34" charset="0"/>
                <a:ea typeface="Tahoma" panose="020B0604030504040204" pitchFamily="34" charset="0"/>
                <a:cs typeface="Tahoma" panose="020B0604030504040204" pitchFamily="34" charset="0"/>
              </a:rPr>
              <a:t>Còn lại của thế giới: lấy = tỷ lệ giảm nông, lâm, thủy sản</a:t>
            </a:r>
          </a:p>
          <a:p>
            <a:pPr lvl="4"/>
            <a:r>
              <a:rPr lang="en-US" sz="1400">
                <a:latin typeface="Tahoma" panose="020B0604030504040204" pitchFamily="34" charset="0"/>
                <a:ea typeface="Tahoma" panose="020B0604030504040204" pitchFamily="34" charset="0"/>
                <a:cs typeface="Tahoma" panose="020B0604030504040204" pitchFamily="34" charset="0"/>
              </a:rPr>
              <a:t>Tính toán theo thời gian: sau dịch 1 tháng thì tỷ lệ ảnh hưởng giảm theo cấp số mũ (decay model), dựa theo pattern từ SARS đối với Trung quốc, sau dịch 1-2 tháng thì TQ hồi phục hoàn toàn từ xuất khẩu đến tiêu dùng nội địa</a:t>
            </a:r>
          </a:p>
          <a:p>
            <a:pPr lvl="3">
              <a:buFont typeface="+mj-lt"/>
              <a:buAutoNum type="arabicPeriod" startAt="2"/>
            </a:pPr>
            <a:r>
              <a:rPr lang="en-US" sz="1800" u="sng">
                <a:latin typeface="Tahoma" panose="020B0604030504040204" pitchFamily="34" charset="0"/>
                <a:ea typeface="Tahoma" panose="020B0604030504040204" pitchFamily="34" charset="0"/>
                <a:cs typeface="Tahoma" panose="020B0604030504040204" pitchFamily="34" charset="0"/>
              </a:rPr>
              <a:t>Nông nghiệp và các ngành khác</a:t>
            </a:r>
            <a:r>
              <a:rPr lang="en-US" sz="1800">
                <a:latin typeface="Tahoma" panose="020B0604030504040204" pitchFamily="34" charset="0"/>
                <a:ea typeface="Tahoma" panose="020B0604030504040204" pitchFamily="34" charset="0"/>
                <a:cs typeface="Tahoma" panose="020B0604030504040204" pitchFamily="34" charset="0"/>
              </a:rPr>
              <a:t>: chỉ có thông tin về nông nghiệp, các ngành khác lấy = với nông nghiệp. </a:t>
            </a:r>
          </a:p>
        </p:txBody>
      </p:sp>
    </p:spTree>
    <p:extLst>
      <p:ext uri="{BB962C8B-B14F-4D97-AF65-F5344CB8AC3E}">
        <p14:creationId xmlns:p14="http://schemas.microsoft.com/office/powerpoint/2010/main" val="20971205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1345677"/>
            <a:ext cx="11694222" cy="690563"/>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600">
                <a:latin typeface="Tahoma" panose="020B0604030504040204" pitchFamily="34" charset="0"/>
                <a:ea typeface="Tahoma" panose="020B0604030504040204" pitchFamily="34" charset="0"/>
                <a:cs typeface="Tahoma" panose="020B0604030504040204" pitchFamily="34" charset="0"/>
              </a:rPr>
              <a:t>Dự báo tác động đến xuất khẩu:</a:t>
            </a:r>
          </a:p>
        </p:txBody>
      </p:sp>
      <p:graphicFrame>
        <p:nvGraphicFramePr>
          <p:cNvPr id="3" name="Table 2">
            <a:extLst>
              <a:ext uri="{FF2B5EF4-FFF2-40B4-BE49-F238E27FC236}">
                <a16:creationId xmlns:a16="http://schemas.microsoft.com/office/drawing/2014/main" id="{270C69F3-CBF9-4567-B9BA-0B710AA0E050}"/>
              </a:ext>
            </a:extLst>
          </p:cNvPr>
          <p:cNvGraphicFramePr>
            <a:graphicFrameLocks noGrp="1"/>
          </p:cNvGraphicFramePr>
          <p:nvPr>
            <p:extLst>
              <p:ext uri="{D42A27DB-BD31-4B8C-83A1-F6EECF244321}">
                <p14:modId xmlns:p14="http://schemas.microsoft.com/office/powerpoint/2010/main" val="1671719517"/>
              </p:ext>
            </p:extLst>
          </p:nvPr>
        </p:nvGraphicFramePr>
        <p:xfrm>
          <a:off x="2476588" y="2468242"/>
          <a:ext cx="6843394" cy="1464470"/>
        </p:xfrm>
        <a:graphic>
          <a:graphicData uri="http://schemas.openxmlformats.org/drawingml/2006/table">
            <a:tbl>
              <a:tblPr firstRow="1" firstCol="1" bandRow="1">
                <a:tableStyleId>{5C22544A-7EE6-4342-B048-85BDC9FD1C3A}</a:tableStyleId>
              </a:tblPr>
              <a:tblGrid>
                <a:gridCol w="1654317">
                  <a:extLst>
                    <a:ext uri="{9D8B030D-6E8A-4147-A177-3AD203B41FA5}">
                      <a16:colId xmlns:a16="http://schemas.microsoft.com/office/drawing/2014/main" val="2400637113"/>
                    </a:ext>
                  </a:extLst>
                </a:gridCol>
                <a:gridCol w="1257985">
                  <a:extLst>
                    <a:ext uri="{9D8B030D-6E8A-4147-A177-3AD203B41FA5}">
                      <a16:colId xmlns:a16="http://schemas.microsoft.com/office/drawing/2014/main" val="621434091"/>
                    </a:ext>
                  </a:extLst>
                </a:gridCol>
                <a:gridCol w="1310364">
                  <a:extLst>
                    <a:ext uri="{9D8B030D-6E8A-4147-A177-3AD203B41FA5}">
                      <a16:colId xmlns:a16="http://schemas.microsoft.com/office/drawing/2014/main" val="2472175157"/>
                    </a:ext>
                  </a:extLst>
                </a:gridCol>
                <a:gridCol w="1310364">
                  <a:extLst>
                    <a:ext uri="{9D8B030D-6E8A-4147-A177-3AD203B41FA5}">
                      <a16:colId xmlns:a16="http://schemas.microsoft.com/office/drawing/2014/main" val="1885846646"/>
                    </a:ext>
                  </a:extLst>
                </a:gridCol>
                <a:gridCol w="1310364">
                  <a:extLst>
                    <a:ext uri="{9D8B030D-6E8A-4147-A177-3AD203B41FA5}">
                      <a16:colId xmlns:a16="http://schemas.microsoft.com/office/drawing/2014/main" val="4163835475"/>
                    </a:ext>
                  </a:extLst>
                </a:gridCol>
              </a:tblGrid>
              <a:tr h="290830">
                <a:tc>
                  <a:txBody>
                    <a:bodyPr/>
                    <a:lstStyle/>
                    <a:p>
                      <a:pPr marL="0" marR="0">
                        <a:lnSpc>
                          <a:spcPct val="115000"/>
                        </a:lnSpc>
                        <a:spcBef>
                          <a:spcPts val="0"/>
                        </a:spcBef>
                        <a:spcAft>
                          <a:spcPts val="0"/>
                        </a:spcAft>
                      </a:pPr>
                      <a:r>
                        <a:rPr lang="en-US" sz="1200">
                          <a:effectLst/>
                        </a:rPr>
                        <a:t>Giảm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58433536"/>
                  </a:ext>
                </a:extLst>
              </a:tr>
              <a:tr h="290830">
                <a:tc>
                  <a:txBody>
                    <a:bodyPr/>
                    <a:lstStyle/>
                    <a:p>
                      <a:pPr marL="0" marR="0">
                        <a:lnSpc>
                          <a:spcPct val="115000"/>
                        </a:lnSpc>
                        <a:spcBef>
                          <a:spcPts val="0"/>
                        </a:spcBef>
                        <a:spcAft>
                          <a:spcPts val="0"/>
                        </a:spcAft>
                      </a:pPr>
                      <a:r>
                        <a:rPr lang="en-US" sz="1200">
                          <a:effectLst/>
                        </a:rPr>
                        <a:t>May mặc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19,656,662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19,656,662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11,984,180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6,965,410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75862534"/>
                  </a:ext>
                </a:extLst>
              </a:tr>
              <a:tr h="290830">
                <a:tc>
                  <a:txBody>
                    <a:bodyPr/>
                    <a:lstStyle/>
                    <a:p>
                      <a:pPr marL="0" marR="0">
                        <a:lnSpc>
                          <a:spcPct val="115000"/>
                        </a:lnSpc>
                        <a:spcBef>
                          <a:spcPts val="0"/>
                        </a:spcBef>
                        <a:spcAft>
                          <a:spcPts val="0"/>
                        </a:spcAft>
                      </a:pPr>
                      <a:r>
                        <a:rPr lang="en-US" sz="1200">
                          <a:effectLst/>
                        </a:rPr>
                        <a:t>Khác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43,399,276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43,399,276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30,448,621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17,497,966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89069178"/>
                  </a:ext>
                </a:extLst>
              </a:tr>
              <a:tr h="290830">
                <a:tc>
                  <a:txBody>
                    <a:bodyPr/>
                    <a:lstStyle/>
                    <a:p>
                      <a:pPr marL="0" marR="0">
                        <a:lnSpc>
                          <a:spcPct val="115000"/>
                        </a:lnSpc>
                        <a:spcBef>
                          <a:spcPts val="0"/>
                        </a:spcBef>
                        <a:spcAft>
                          <a:spcPts val="0"/>
                        </a:spcAft>
                      </a:pPr>
                      <a:r>
                        <a:rPr lang="en-US" sz="1200">
                          <a:effectLst/>
                        </a:rPr>
                        <a:t>Tổng giảm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63,055,938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63,055,938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42,432,801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24,463,376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44808182"/>
                  </a:ext>
                </a:extLst>
              </a:tr>
              <a:tr h="301150">
                <a:tc>
                  <a:txBody>
                    <a:bodyPr/>
                    <a:lstStyle/>
                    <a:p>
                      <a:pPr marL="0" marR="0">
                        <a:lnSpc>
                          <a:spcPct val="115000"/>
                        </a:lnSpc>
                        <a:spcBef>
                          <a:spcPts val="0"/>
                        </a:spcBef>
                        <a:spcAft>
                          <a:spcPts val="0"/>
                        </a:spcAft>
                      </a:pPr>
                      <a:r>
                        <a:rPr lang="en-US" sz="1200">
                          <a:effectLst/>
                        </a:rPr>
                        <a:t>Giảm so với 2019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21427760"/>
                  </a:ext>
                </a:extLst>
              </a:tr>
            </a:tbl>
          </a:graphicData>
        </a:graphic>
      </p:graphicFrame>
      <p:graphicFrame>
        <p:nvGraphicFramePr>
          <p:cNvPr id="4" name="Table 3">
            <a:extLst>
              <a:ext uri="{FF2B5EF4-FFF2-40B4-BE49-F238E27FC236}">
                <a16:creationId xmlns:a16="http://schemas.microsoft.com/office/drawing/2014/main" id="{AD068EEF-EBDC-41D6-8370-AF99896C8081}"/>
              </a:ext>
            </a:extLst>
          </p:cNvPr>
          <p:cNvGraphicFramePr>
            <a:graphicFrameLocks noGrp="1"/>
          </p:cNvGraphicFramePr>
          <p:nvPr>
            <p:extLst>
              <p:ext uri="{D42A27DB-BD31-4B8C-83A1-F6EECF244321}">
                <p14:modId xmlns:p14="http://schemas.microsoft.com/office/powerpoint/2010/main" val="1005425478"/>
              </p:ext>
            </p:extLst>
          </p:nvPr>
        </p:nvGraphicFramePr>
        <p:xfrm>
          <a:off x="1940648" y="4632895"/>
          <a:ext cx="7915275" cy="1600042"/>
        </p:xfrm>
        <a:graphic>
          <a:graphicData uri="http://schemas.openxmlformats.org/drawingml/2006/table">
            <a:tbl>
              <a:tblPr firstRow="1" firstCol="1" bandRow="1">
                <a:tableStyleId>{5C22544A-7EE6-4342-B048-85BDC9FD1C3A}</a:tableStyleId>
              </a:tblPr>
              <a:tblGrid>
                <a:gridCol w="1322798">
                  <a:extLst>
                    <a:ext uri="{9D8B030D-6E8A-4147-A177-3AD203B41FA5}">
                      <a16:colId xmlns:a16="http://schemas.microsoft.com/office/drawing/2014/main" val="3050262697"/>
                    </a:ext>
                  </a:extLst>
                </a:gridCol>
                <a:gridCol w="1029876">
                  <a:extLst>
                    <a:ext uri="{9D8B030D-6E8A-4147-A177-3AD203B41FA5}">
                      <a16:colId xmlns:a16="http://schemas.microsoft.com/office/drawing/2014/main" val="3124976721"/>
                    </a:ext>
                  </a:extLst>
                </a:gridCol>
                <a:gridCol w="1044203">
                  <a:extLst>
                    <a:ext uri="{9D8B030D-6E8A-4147-A177-3AD203B41FA5}">
                      <a16:colId xmlns:a16="http://schemas.microsoft.com/office/drawing/2014/main" val="1411885303"/>
                    </a:ext>
                  </a:extLst>
                </a:gridCol>
                <a:gridCol w="1172198">
                  <a:extLst>
                    <a:ext uri="{9D8B030D-6E8A-4147-A177-3AD203B41FA5}">
                      <a16:colId xmlns:a16="http://schemas.microsoft.com/office/drawing/2014/main" val="3116857344"/>
                    </a:ext>
                  </a:extLst>
                </a:gridCol>
                <a:gridCol w="1275022">
                  <a:extLst>
                    <a:ext uri="{9D8B030D-6E8A-4147-A177-3AD203B41FA5}">
                      <a16:colId xmlns:a16="http://schemas.microsoft.com/office/drawing/2014/main" val="2570116746"/>
                    </a:ext>
                  </a:extLst>
                </a:gridCol>
                <a:gridCol w="1035589">
                  <a:extLst>
                    <a:ext uri="{9D8B030D-6E8A-4147-A177-3AD203B41FA5}">
                      <a16:colId xmlns:a16="http://schemas.microsoft.com/office/drawing/2014/main" val="2089137798"/>
                    </a:ext>
                  </a:extLst>
                </a:gridCol>
                <a:gridCol w="1035589">
                  <a:extLst>
                    <a:ext uri="{9D8B030D-6E8A-4147-A177-3AD203B41FA5}">
                      <a16:colId xmlns:a16="http://schemas.microsoft.com/office/drawing/2014/main" val="4214222873"/>
                    </a:ext>
                  </a:extLst>
                </a:gridCol>
              </a:tblGrid>
              <a:tr h="256401">
                <a:tc>
                  <a:txBody>
                    <a:bodyPr/>
                    <a:lstStyle/>
                    <a:p>
                      <a:pPr marL="0" marR="0">
                        <a:lnSpc>
                          <a:spcPct val="115000"/>
                        </a:lnSpc>
                        <a:spcBef>
                          <a:spcPts val="0"/>
                        </a:spcBef>
                        <a:spcAft>
                          <a:spcPts val="0"/>
                        </a:spcAft>
                      </a:pPr>
                      <a:r>
                        <a:rPr lang="en-US" sz="1200">
                          <a:effectLst/>
                        </a:rPr>
                        <a:t>Giảm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Tháng 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91559472"/>
                  </a:ext>
                </a:extLst>
              </a:tr>
              <a:tr h="354195">
                <a:tc>
                  <a:txBody>
                    <a:bodyPr/>
                    <a:lstStyle/>
                    <a:p>
                      <a:pPr marL="0" marR="0">
                        <a:lnSpc>
                          <a:spcPct val="115000"/>
                        </a:lnSpc>
                        <a:spcBef>
                          <a:spcPts val="0"/>
                        </a:spcBef>
                        <a:spcAft>
                          <a:spcPts val="0"/>
                        </a:spcAft>
                      </a:pPr>
                      <a:r>
                        <a:rPr lang="en-US" sz="1200">
                          <a:effectLst/>
                        </a:rPr>
                        <a:t>May mặc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19,656,662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19,656,662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19,656,662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19,656,662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12,411,187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7,819,424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51255558"/>
                  </a:ext>
                </a:extLst>
              </a:tr>
              <a:tr h="383780">
                <a:tc>
                  <a:txBody>
                    <a:bodyPr/>
                    <a:lstStyle/>
                    <a:p>
                      <a:pPr marL="0" marR="0">
                        <a:lnSpc>
                          <a:spcPct val="115000"/>
                        </a:lnSpc>
                        <a:spcBef>
                          <a:spcPts val="0"/>
                        </a:spcBef>
                        <a:spcAft>
                          <a:spcPts val="0"/>
                        </a:spcAft>
                      </a:pPr>
                      <a:r>
                        <a:rPr lang="en-US" sz="1200">
                          <a:effectLst/>
                        </a:rPr>
                        <a:t>Khác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43,399,276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43,399,276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43,399,276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43,399,276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30,448,621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17,497,966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76591294"/>
                  </a:ext>
                </a:extLst>
              </a:tr>
              <a:tr h="339403">
                <a:tc>
                  <a:txBody>
                    <a:bodyPr/>
                    <a:lstStyle/>
                    <a:p>
                      <a:pPr marL="0" marR="0">
                        <a:lnSpc>
                          <a:spcPct val="115000"/>
                        </a:lnSpc>
                        <a:spcBef>
                          <a:spcPts val="0"/>
                        </a:spcBef>
                        <a:spcAft>
                          <a:spcPts val="0"/>
                        </a:spcAft>
                      </a:pPr>
                      <a:r>
                        <a:rPr lang="en-US" sz="1200">
                          <a:effectLst/>
                        </a:rPr>
                        <a:t>Tổng giảm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63,055,938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63,055,938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63,055,938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63,055,938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42,859,808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25,317,390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69688365"/>
                  </a:ext>
                </a:extLst>
              </a:tr>
              <a:tr h="266263">
                <a:tc>
                  <a:txBody>
                    <a:bodyPr/>
                    <a:lstStyle/>
                    <a:p>
                      <a:pPr marL="0" marR="0">
                        <a:lnSpc>
                          <a:spcPct val="115000"/>
                        </a:lnSpc>
                        <a:spcBef>
                          <a:spcPts val="0"/>
                        </a:spcBef>
                        <a:spcAft>
                          <a:spcPts val="0"/>
                        </a:spcAft>
                      </a:pPr>
                      <a:r>
                        <a:rPr lang="en-US" sz="1200">
                          <a:effectLst/>
                        </a:rPr>
                        <a:t>Giảm so với 2019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effectLst/>
                        </a:rPr>
                        <a:t>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1886259"/>
                  </a:ext>
                </a:extLst>
              </a:tr>
            </a:tbl>
          </a:graphicData>
        </a:graphic>
      </p:graphicFrame>
      <p:sp>
        <p:nvSpPr>
          <p:cNvPr id="6" name="Content Placeholder 2">
            <a:extLst>
              <a:ext uri="{FF2B5EF4-FFF2-40B4-BE49-F238E27FC236}">
                <a16:creationId xmlns:a16="http://schemas.microsoft.com/office/drawing/2014/main" id="{977BAA90-9314-4614-A9E5-1A4E72F397FF}"/>
              </a:ext>
            </a:extLst>
          </p:cNvPr>
          <p:cNvSpPr>
            <a:spLocks noGrp="1"/>
          </p:cNvSpPr>
          <p:nvPr>
            <p:ph idx="1"/>
          </p:nvPr>
        </p:nvSpPr>
        <p:spPr>
          <a:xfrm>
            <a:off x="5903715" y="6232937"/>
            <a:ext cx="3952208" cy="466789"/>
          </a:xfrm>
        </p:spPr>
        <p:txBody>
          <a:bodyPr>
            <a:normAutofit/>
          </a:body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Dự báo của nhóm nghiên cứu ĐHKTQD</a:t>
            </a:r>
            <a:endParaRPr lang="en-US" sz="1400">
              <a:latin typeface="Tahoma" panose="020B0604030504040204" pitchFamily="34" charset="0"/>
              <a:ea typeface="Tahoma" panose="020B0604030504040204" pitchFamily="34" charset="0"/>
              <a:cs typeface="Tahoma" panose="020B0604030504040204" pitchFamily="34" charset="0"/>
            </a:endParaRPr>
          </a:p>
        </p:txBody>
      </p:sp>
      <p:sp>
        <p:nvSpPr>
          <p:cNvPr id="7" name="Content Placeholder 2">
            <a:extLst>
              <a:ext uri="{FF2B5EF4-FFF2-40B4-BE49-F238E27FC236}">
                <a16:creationId xmlns:a16="http://schemas.microsoft.com/office/drawing/2014/main" id="{9D58B98C-A3E8-4C29-90F3-F92D2BDCAFD1}"/>
              </a:ext>
            </a:extLst>
          </p:cNvPr>
          <p:cNvSpPr txBox="1">
            <a:spLocks/>
          </p:cNvSpPr>
          <p:nvPr/>
        </p:nvSpPr>
        <p:spPr>
          <a:xfrm>
            <a:off x="3646963" y="2015080"/>
            <a:ext cx="4650421" cy="466789"/>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Font typeface="Wingdings 2" panose="05020102010507070707" pitchFamily="18" charset="2"/>
              <a:buNone/>
            </a:pPr>
            <a:r>
              <a:rPr lang="en-US" sz="1400" b="1">
                <a:latin typeface="Tahoma" panose="020B0604030504040204" pitchFamily="34" charset="0"/>
                <a:ea typeface="Tahoma" panose="020B0604030504040204" pitchFamily="34" charset="0"/>
                <a:cs typeface="Tahoma" panose="020B0604030504040204" pitchFamily="34" charset="0"/>
              </a:rPr>
              <a:t>Kịch bản 1: hết dịch cuối tháng 04</a:t>
            </a:r>
          </a:p>
        </p:txBody>
      </p:sp>
      <p:sp>
        <p:nvSpPr>
          <p:cNvPr id="9" name="Content Placeholder 2">
            <a:extLst>
              <a:ext uri="{FF2B5EF4-FFF2-40B4-BE49-F238E27FC236}">
                <a16:creationId xmlns:a16="http://schemas.microsoft.com/office/drawing/2014/main" id="{8978905E-9D54-493F-9A2B-FE3ED06BDA07}"/>
              </a:ext>
            </a:extLst>
          </p:cNvPr>
          <p:cNvSpPr txBox="1">
            <a:spLocks/>
          </p:cNvSpPr>
          <p:nvPr/>
        </p:nvSpPr>
        <p:spPr>
          <a:xfrm>
            <a:off x="3646963" y="4166106"/>
            <a:ext cx="4650421" cy="466789"/>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Font typeface="Wingdings 2" panose="05020102010507070707" pitchFamily="18" charset="2"/>
              <a:buNone/>
            </a:pPr>
            <a:r>
              <a:rPr lang="en-US" sz="1400" b="1">
                <a:latin typeface="Tahoma" panose="020B0604030504040204" pitchFamily="34" charset="0"/>
                <a:ea typeface="Tahoma" panose="020B0604030504040204" pitchFamily="34" charset="0"/>
                <a:cs typeface="Tahoma" panose="020B0604030504040204" pitchFamily="34" charset="0"/>
              </a:rPr>
              <a:t>Kịch bản 2: hết dịch cuối tháng 06</a:t>
            </a:r>
          </a:p>
        </p:txBody>
      </p:sp>
    </p:spTree>
    <p:extLst>
      <p:ext uri="{BB962C8B-B14F-4D97-AF65-F5344CB8AC3E}">
        <p14:creationId xmlns:p14="http://schemas.microsoft.com/office/powerpoint/2010/main" val="223798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92989FB-1024-49B7-BDF1-B3CE27D486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180976" y="1028194"/>
            <a:ext cx="2006496" cy="4709131"/>
          </a:xfrm>
        </p:spPr>
        <p:txBody>
          <a:bodyPr anchor="ctr">
            <a:normAutofit/>
          </a:bodyPr>
          <a:lstStyle/>
          <a:p>
            <a:r>
              <a:rPr lang="en-US" sz="2600" b="1">
                <a:latin typeface="Tahoma" panose="020B0604030504040204" pitchFamily="34" charset="0"/>
                <a:ea typeface="Tahoma" panose="020B0604030504040204" pitchFamily="34" charset="0"/>
                <a:cs typeface="Tahoma" panose="020B0604030504040204" pitchFamily="34" charset="0"/>
              </a:rPr>
              <a:t>Nội dung</a:t>
            </a:r>
          </a:p>
        </p:txBody>
      </p:sp>
      <p:sp>
        <p:nvSpPr>
          <p:cNvPr id="12" name="Rectangle 11">
            <a:extLst>
              <a:ext uri="{FF2B5EF4-FFF2-40B4-BE49-F238E27FC236}">
                <a16:creationId xmlns:a16="http://schemas.microsoft.com/office/drawing/2014/main" id="{2987D6F4-EC95-4EF1-A8AD-4B70386CEE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F5F792DF-9D0A-4DB6-9A9E-7312F5A7E8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749808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5" name="Content Placeholder 2">
            <a:extLst>
              <a:ext uri="{FF2B5EF4-FFF2-40B4-BE49-F238E27FC236}">
                <a16:creationId xmlns:a16="http://schemas.microsoft.com/office/drawing/2014/main" id="{05A4DD42-4776-447B-B531-C45A904890AD}"/>
              </a:ext>
            </a:extLst>
          </p:cNvPr>
          <p:cNvGraphicFramePr>
            <a:graphicFrameLocks noGrp="1"/>
          </p:cNvGraphicFramePr>
          <p:nvPr>
            <p:ph idx="1"/>
            <p:extLst>
              <p:ext uri="{D42A27DB-BD31-4B8C-83A1-F6EECF244321}">
                <p14:modId xmlns:p14="http://schemas.microsoft.com/office/powerpoint/2010/main" val="2859340396"/>
              </p:ext>
            </p:extLst>
          </p:nvPr>
        </p:nvGraphicFramePr>
        <p:xfrm>
          <a:off x="2306929" y="1028194"/>
          <a:ext cx="9384621" cy="52628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48049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1157223"/>
            <a:ext cx="11694222" cy="3448050"/>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600">
                <a:latin typeface="Tahoma" panose="020B0604030504040204" pitchFamily="34" charset="0"/>
                <a:ea typeface="Tahoma" panose="020B0604030504040204" pitchFamily="34" charset="0"/>
                <a:cs typeface="Tahoma" panose="020B0604030504040204" pitchFamily="34" charset="0"/>
              </a:rPr>
              <a:t>Tác động đến ngân sách:</a:t>
            </a:r>
            <a:endParaRPr lang="en-US" sz="2000">
              <a:highlight>
                <a:srgbClr val="FFFF00"/>
              </a:highlight>
              <a:latin typeface="Tahoma" panose="020B0604030504040204" pitchFamily="34" charset="0"/>
              <a:ea typeface="Tahoma" panose="020B0604030504040204" pitchFamily="34" charset="0"/>
              <a:cs typeface="Tahoma" panose="020B0604030504040204" pitchFamily="34" charset="0"/>
            </a:endParaRPr>
          </a:p>
          <a:p>
            <a:pPr lvl="1"/>
            <a:r>
              <a:rPr lang="en-US" sz="1800">
                <a:latin typeface="Tahoma" panose="020B0604030504040204" pitchFamily="34" charset="0"/>
                <a:ea typeface="Tahoma" panose="020B0604030504040204" pitchFamily="34" charset="0"/>
                <a:cs typeface="Tahoma" panose="020B0604030504040204" pitchFamily="34" charset="0"/>
              </a:rPr>
              <a:t>Tổng thu NSNN trong hai tháng đầu năm 2020 tăng trưởng thấp hơn cùng kỳ năm 2019 do ảnh hưởng chủ yếu của thu cân đối NSNN giảm và thu ngân sách từ hoạt động XNK giảm. Thu từ hoạt động XNK giảm mạnh với cùng kỳ (15,7%) chủ yếu do tác động của dịch. </a:t>
            </a:r>
          </a:p>
          <a:p>
            <a:pPr lvl="1"/>
            <a:r>
              <a:rPr lang="en-US" sz="1800">
                <a:latin typeface="Tahoma" panose="020B0604030504040204" pitchFamily="34" charset="0"/>
                <a:ea typeface="Tahoma" panose="020B0604030504040204" pitchFamily="34" charset="0"/>
                <a:cs typeface="Tahoma" panose="020B0604030504040204" pitchFamily="34" charset="0"/>
              </a:rPr>
              <a:t>Cả ngân sách trung ương và ngân sách địa phương đã tăng chi cho các hoạt động y tế, bảo đảm vệ sinh môi trường và các hoạt động hỗ trợ kiểm soát, phòng chống và dập dịch.</a:t>
            </a:r>
          </a:p>
        </p:txBody>
      </p:sp>
    </p:spTree>
    <p:extLst>
      <p:ext uri="{BB962C8B-B14F-4D97-AF65-F5344CB8AC3E}">
        <p14:creationId xmlns:p14="http://schemas.microsoft.com/office/powerpoint/2010/main" val="1728452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9" y="1055805"/>
            <a:ext cx="6960296" cy="5646835"/>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200">
                <a:latin typeface="Tahoma" panose="020B0604030504040204" pitchFamily="34" charset="0"/>
                <a:ea typeface="Tahoma" panose="020B0604030504040204" pitchFamily="34" charset="0"/>
                <a:cs typeface="Tahoma" panose="020B0604030504040204" pitchFamily="34" charset="0"/>
              </a:rPr>
              <a:t>Tác động đến khu vực doanh nghiệp:</a:t>
            </a:r>
          </a:p>
          <a:p>
            <a:pPr lvl="1"/>
            <a:r>
              <a:rPr lang="en-US" sz="1600">
                <a:latin typeface="Tahoma" panose="020B0604030504040204" pitchFamily="34" charset="0"/>
                <a:ea typeface="Tahoma" panose="020B0604030504040204" pitchFamily="34" charset="0"/>
                <a:cs typeface="Tahoma" panose="020B0604030504040204" pitchFamily="34" charset="0"/>
              </a:rPr>
              <a:t>S</a:t>
            </a:r>
            <a:r>
              <a:rPr lang="vi-VN" sz="1600">
                <a:latin typeface="Tahoma" panose="020B0604030504040204" pitchFamily="34" charset="0"/>
                <a:ea typeface="Tahoma" panose="020B0604030504040204" pitchFamily="34" charset="0"/>
                <a:cs typeface="Tahoma" panose="020B0604030504040204" pitchFamily="34" charset="0"/>
              </a:rPr>
              <a:t>ố liệu </a:t>
            </a:r>
            <a:r>
              <a:rPr lang="en-US" sz="1600">
                <a:latin typeface="Tahoma" panose="020B0604030504040204" pitchFamily="34" charset="0"/>
                <a:ea typeface="Tahoma" panose="020B0604030504040204" pitchFamily="34" charset="0"/>
                <a:cs typeface="Tahoma" panose="020B0604030504040204" pitchFamily="34" charset="0"/>
              </a:rPr>
              <a:t>báo cáo </a:t>
            </a:r>
            <a:r>
              <a:rPr lang="vi-VN" sz="1600">
                <a:latin typeface="Tahoma" panose="020B0604030504040204" pitchFamily="34" charset="0"/>
                <a:ea typeface="Tahoma" panose="020B0604030504040204" pitchFamily="34" charset="0"/>
                <a:cs typeface="Tahoma" panose="020B0604030504040204" pitchFamily="34" charset="0"/>
              </a:rPr>
              <a:t>của </a:t>
            </a:r>
            <a:r>
              <a:rPr lang="en-US" sz="1600">
                <a:latin typeface="Tahoma" panose="020B0604030504040204" pitchFamily="34" charset="0"/>
                <a:ea typeface="Tahoma" panose="020B0604030504040204" pitchFamily="34" charset="0"/>
                <a:cs typeface="Tahoma" panose="020B0604030504040204" pitchFamily="34" charset="0"/>
              </a:rPr>
              <a:t>các cơ quan quản lý Nhà nước</a:t>
            </a:r>
            <a:r>
              <a:rPr lang="vi-VN" sz="1600">
                <a:latin typeface="Tahoma" panose="020B0604030504040204" pitchFamily="34" charset="0"/>
                <a:ea typeface="Tahoma" panose="020B0604030504040204" pitchFamily="34" charset="0"/>
                <a:cs typeface="Tahoma" panose="020B0604030504040204" pitchFamily="34" charset="0"/>
              </a:rPr>
              <a:t> và khảo sát doanh nghiệp của </a:t>
            </a:r>
            <a:r>
              <a:rPr lang="en-US" sz="1600">
                <a:latin typeface="Tahoma" panose="020B0604030504040204" pitchFamily="34" charset="0"/>
                <a:ea typeface="Tahoma" panose="020B0604030504040204" pitchFamily="34" charset="0"/>
                <a:cs typeface="Tahoma" panose="020B0604030504040204" pitchFamily="34" charset="0"/>
              </a:rPr>
              <a:t>ĐHKTQD</a:t>
            </a:r>
            <a:r>
              <a:rPr lang="vi-VN" sz="1600">
                <a:latin typeface="Tahoma" panose="020B0604030504040204" pitchFamily="34" charset="0"/>
                <a:ea typeface="Tahoma" panose="020B0604030504040204" pitchFamily="34" charset="0"/>
                <a:cs typeface="Tahoma" panose="020B0604030504040204" pitchFamily="34" charset="0"/>
              </a:rPr>
              <a:t> cho thấy, c</a:t>
            </a:r>
            <a:r>
              <a:rPr lang="en-US" sz="1600">
                <a:latin typeface="Tahoma" panose="020B0604030504040204" pitchFamily="34" charset="0"/>
                <a:ea typeface="Tahoma" panose="020B0604030504040204" pitchFamily="34" charset="0"/>
                <a:cs typeface="Tahoma" panose="020B0604030504040204" pitchFamily="34" charset="0"/>
              </a:rPr>
              <a:t>ho đến thời điểm hiện</a:t>
            </a:r>
            <a:r>
              <a:rPr lang="vi-VN" sz="1600">
                <a:latin typeface="Tahoma" panose="020B0604030504040204" pitchFamily="34" charset="0"/>
                <a:ea typeface="Tahoma" panose="020B0604030504040204" pitchFamily="34" charset="0"/>
                <a:cs typeface="Tahoma" panose="020B0604030504040204" pitchFamily="34" charset="0"/>
              </a:rPr>
              <a:t> tại, </a:t>
            </a:r>
            <a:r>
              <a:rPr lang="en-US" sz="1600">
                <a:latin typeface="Tahoma" panose="020B0604030504040204" pitchFamily="34" charset="0"/>
                <a:ea typeface="Tahoma" panose="020B0604030504040204" pitchFamily="34" charset="0"/>
                <a:cs typeface="Tahoma" panose="020B0604030504040204" pitchFamily="34" charset="0"/>
              </a:rPr>
              <a:t>tác động của COVID</a:t>
            </a:r>
            <a:r>
              <a:rPr lang="vi-VN" sz="1600">
                <a:latin typeface="Tahoma" panose="020B0604030504040204" pitchFamily="34" charset="0"/>
                <a:ea typeface="Tahoma" panose="020B0604030504040204" pitchFamily="34" charset="0"/>
                <a:cs typeface="Tahoma" panose="020B0604030504040204" pitchFamily="34" charset="0"/>
              </a:rPr>
              <a:t>-19 </a:t>
            </a:r>
            <a:r>
              <a:rPr lang="en-US" sz="1600">
                <a:latin typeface="Tahoma" panose="020B0604030504040204" pitchFamily="34" charset="0"/>
                <a:ea typeface="Tahoma" panose="020B0604030504040204" pitchFamily="34" charset="0"/>
                <a:cs typeface="Tahoma" panose="020B0604030504040204" pitchFamily="34" charset="0"/>
              </a:rPr>
              <a:t>đến khu vực doanh nghiệp đã bắt đầu bộc lộ một cách rõ ràng. </a:t>
            </a:r>
          </a:p>
          <a:p>
            <a:pPr lvl="1"/>
            <a:r>
              <a:rPr lang="en-US" sz="1600" u="sng">
                <a:latin typeface="Tahoma" panose="020B0604030504040204" pitchFamily="34" charset="0"/>
                <a:ea typeface="Tahoma" panose="020B0604030504040204" pitchFamily="34" charset="0"/>
                <a:cs typeface="Tahoma" panose="020B0604030504040204" pitchFamily="34" charset="0"/>
              </a:rPr>
              <a:t>Khảo sát của Tr</a:t>
            </a:r>
            <a:r>
              <a:rPr lang="vi-VN" sz="1600" u="sng">
                <a:latin typeface="Tahoma" panose="020B0604030504040204" pitchFamily="34" charset="0"/>
                <a:ea typeface="Tahoma" panose="020B0604030504040204" pitchFamily="34" charset="0"/>
                <a:cs typeface="Tahoma" panose="020B0604030504040204" pitchFamily="34" charset="0"/>
              </a:rPr>
              <a:t>ư</a:t>
            </a:r>
            <a:r>
              <a:rPr lang="en-US" sz="1600" u="sng">
                <a:latin typeface="Tahoma" panose="020B0604030504040204" pitchFamily="34" charset="0"/>
                <a:ea typeface="Tahoma" panose="020B0604030504040204" pitchFamily="34" charset="0"/>
                <a:cs typeface="Tahoma" panose="020B0604030504040204" pitchFamily="34" charset="0"/>
              </a:rPr>
              <a:t>ờng ĐH KTQD về tác động đến khu vực doanh nghiệp và giải pháp ứng phó:</a:t>
            </a:r>
            <a:r>
              <a:rPr lang="en-US" sz="1600">
                <a:latin typeface="Tahoma" panose="020B0604030504040204" pitchFamily="34" charset="0"/>
                <a:ea typeface="Tahoma" panose="020B0604030504040204" pitchFamily="34" charset="0"/>
                <a:cs typeface="Tahoma" panose="020B0604030504040204" pitchFamily="34" charset="0"/>
              </a:rPr>
              <a:t> khảo sát ý kiến của 510 doanh nghiệp. Cơ cấu:</a:t>
            </a:r>
          </a:p>
          <a:p>
            <a:pPr lvl="2" algn="just"/>
            <a:r>
              <a:rPr lang="en-US" sz="1500">
                <a:latin typeface="Tahoma" panose="020B0604030504040204" pitchFamily="34" charset="0"/>
                <a:ea typeface="Tahoma" panose="020B0604030504040204" pitchFamily="34" charset="0"/>
                <a:cs typeface="Tahoma" panose="020B0604030504040204" pitchFamily="34" charset="0"/>
              </a:rPr>
              <a:t>92,16% doanh nghiệp ngoài nhà nước, 6,08% doanh nghiệp FDI và 1,76% doanh nghiệp Nhà nước. </a:t>
            </a:r>
          </a:p>
          <a:p>
            <a:pPr lvl="2" algn="just"/>
            <a:r>
              <a:rPr lang="en-US" sz="1500">
                <a:latin typeface="Tahoma" panose="020B0604030504040204" pitchFamily="34" charset="0"/>
                <a:ea typeface="Tahoma" panose="020B0604030504040204" pitchFamily="34" charset="0"/>
                <a:cs typeface="Tahoma" panose="020B0604030504040204" pitchFamily="34" charset="0"/>
              </a:rPr>
              <a:t>Dịch vụ chiếm 65,1%, công nghiệp và xây dựng 29,8% và nông nghiệp 5,1%. </a:t>
            </a:r>
          </a:p>
          <a:p>
            <a:pPr lvl="2" algn="just"/>
            <a:r>
              <a:rPr lang="en-US" sz="1500">
                <a:latin typeface="Tahoma" panose="020B0604030504040204" pitchFamily="34" charset="0"/>
                <a:ea typeface="Tahoma" panose="020B0604030504040204" pitchFamily="34" charset="0"/>
                <a:cs typeface="Tahoma" panose="020B0604030504040204" pitchFamily="34" charset="0"/>
              </a:rPr>
              <a:t>69,3% các doanh nghiệp tại Hà Nội, 12,2% tại TP. Hồ Chí Minh và 18,5% tại các địa phương khác.</a:t>
            </a:r>
          </a:p>
          <a:p>
            <a:pPr lvl="2" algn="just"/>
            <a:r>
              <a:rPr lang="en-US" sz="1500">
                <a:latin typeface="Tahoma" panose="020B0604030504040204" pitchFamily="34" charset="0"/>
                <a:ea typeface="Tahoma" panose="020B0604030504040204" pitchFamily="34" charset="0"/>
                <a:cs typeface="Tahoma" panose="020B0604030504040204" pitchFamily="34" charset="0"/>
              </a:rPr>
              <a:t>61,56% doanh nghiệp có quy mô lao động dưới 50 người và 82,74% doanh nghiệp dưới 200 người.</a:t>
            </a:r>
            <a:endParaRPr lang="en-US" sz="1500" b="1" i="1">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Chart 3">
            <a:extLst>
              <a:ext uri="{FF2B5EF4-FFF2-40B4-BE49-F238E27FC236}">
                <a16:creationId xmlns:a16="http://schemas.microsoft.com/office/drawing/2014/main" id="{AC500617-79FB-4156-A73A-3C4606F58719}"/>
              </a:ext>
            </a:extLst>
          </p:cNvPr>
          <p:cNvGraphicFramePr/>
          <p:nvPr>
            <p:extLst>
              <p:ext uri="{D42A27DB-BD31-4B8C-83A1-F6EECF244321}">
                <p14:modId xmlns:p14="http://schemas.microsoft.com/office/powerpoint/2010/main" val="3682368452"/>
              </p:ext>
            </p:extLst>
          </p:nvPr>
        </p:nvGraphicFramePr>
        <p:xfrm>
          <a:off x="7343775" y="2053936"/>
          <a:ext cx="4773320" cy="4145872"/>
        </p:xfrm>
        <a:graphic>
          <a:graphicData uri="http://schemas.openxmlformats.org/drawingml/2006/chart">
            <c:chart xmlns:c="http://schemas.openxmlformats.org/drawingml/2006/chart" xmlns:r="http://schemas.openxmlformats.org/officeDocument/2006/relationships" r:id="rId2"/>
          </a:graphicData>
        </a:graphic>
      </p:graphicFrame>
      <p:sp>
        <p:nvSpPr>
          <p:cNvPr id="6" name="Content Placeholder 2">
            <a:extLst>
              <a:ext uri="{FF2B5EF4-FFF2-40B4-BE49-F238E27FC236}">
                <a16:creationId xmlns:a16="http://schemas.microsoft.com/office/drawing/2014/main" id="{56011DB5-4A82-408F-B740-285BE1B82C82}"/>
              </a:ext>
            </a:extLst>
          </p:cNvPr>
          <p:cNvSpPr txBox="1">
            <a:spLocks/>
          </p:cNvSpPr>
          <p:nvPr/>
        </p:nvSpPr>
        <p:spPr>
          <a:xfrm>
            <a:off x="7763781" y="6230794"/>
            <a:ext cx="4428219"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1400" i="1">
                <a:solidFill>
                  <a:schemeClr val="tx1"/>
                </a:solidFill>
                <a:latin typeface="Tahoma" panose="020B0604030504040204" pitchFamily="34" charset="0"/>
                <a:ea typeface="Tahoma" panose="020B0604030504040204" pitchFamily="34" charset="0"/>
                <a:cs typeface="Tahoma" panose="020B0604030504040204" pitchFamily="34" charset="0"/>
              </a:rPr>
              <a:t>Nguồn: Khảo sát của ĐHKTQD tính đến ngày 01/04/2020</a:t>
            </a:r>
          </a:p>
        </p:txBody>
      </p:sp>
    </p:spTree>
    <p:extLst>
      <p:ext uri="{BB962C8B-B14F-4D97-AF65-F5344CB8AC3E}">
        <p14:creationId xmlns:p14="http://schemas.microsoft.com/office/powerpoint/2010/main" val="1055625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46633" y="1400374"/>
            <a:ext cx="6035244" cy="660838"/>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000">
                <a:latin typeface="Tahoma" panose="020B0604030504040204" pitchFamily="34" charset="0"/>
                <a:ea typeface="Tahoma" panose="020B0604030504040204" pitchFamily="34" charset="0"/>
                <a:cs typeface="Tahoma" panose="020B0604030504040204" pitchFamily="34" charset="0"/>
              </a:rPr>
              <a:t>Tác động đến khu vực doanh nghiệp :</a:t>
            </a:r>
          </a:p>
          <a:p>
            <a:pPr lvl="1"/>
            <a:r>
              <a:rPr lang="en-US" sz="1600" i="1">
                <a:latin typeface="Tahoma" panose="020B0604030504040204" pitchFamily="34" charset="0"/>
                <a:ea typeface="Tahoma" panose="020B0604030504040204" pitchFamily="34" charset="0"/>
                <a:cs typeface="Tahoma" panose="020B0604030504040204" pitchFamily="34" charset="0"/>
              </a:rPr>
              <a:t>Kết quả sản xuất kinh doanh bị ảnh hưởng nghiêm trọng:</a:t>
            </a:r>
          </a:p>
        </p:txBody>
      </p:sp>
      <p:sp>
        <p:nvSpPr>
          <p:cNvPr id="11" name="Content Placeholder 2">
            <a:extLst>
              <a:ext uri="{FF2B5EF4-FFF2-40B4-BE49-F238E27FC236}">
                <a16:creationId xmlns:a16="http://schemas.microsoft.com/office/drawing/2014/main" id="{89CD60BC-5586-419A-8872-0FCD6658C2AE}"/>
              </a:ext>
            </a:extLst>
          </p:cNvPr>
          <p:cNvSpPr txBox="1">
            <a:spLocks/>
          </p:cNvSpPr>
          <p:nvPr/>
        </p:nvSpPr>
        <p:spPr>
          <a:xfrm>
            <a:off x="7465213" y="6464189"/>
            <a:ext cx="4428219"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1400" i="1">
                <a:solidFill>
                  <a:schemeClr val="tx1"/>
                </a:solidFill>
                <a:latin typeface="Tahoma" panose="020B0604030504040204" pitchFamily="34" charset="0"/>
                <a:ea typeface="Tahoma" panose="020B0604030504040204" pitchFamily="34" charset="0"/>
                <a:cs typeface="Tahoma" panose="020B0604030504040204" pitchFamily="34" charset="0"/>
              </a:rPr>
              <a:t>Nguồn: Khảo sát của ĐHKTQD tính đến ngày 01/04/2020</a:t>
            </a:r>
          </a:p>
        </p:txBody>
      </p:sp>
      <p:graphicFrame>
        <p:nvGraphicFramePr>
          <p:cNvPr id="9" name="Chart 8">
            <a:extLst>
              <a:ext uri="{FF2B5EF4-FFF2-40B4-BE49-F238E27FC236}">
                <a16:creationId xmlns:a16="http://schemas.microsoft.com/office/drawing/2014/main" id="{07479199-C414-4AFF-9C71-A82347E60061}"/>
              </a:ext>
            </a:extLst>
          </p:cNvPr>
          <p:cNvGraphicFramePr/>
          <p:nvPr>
            <p:extLst>
              <p:ext uri="{D42A27DB-BD31-4B8C-83A1-F6EECF244321}">
                <p14:modId xmlns:p14="http://schemas.microsoft.com/office/powerpoint/2010/main" val="738053812"/>
              </p:ext>
            </p:extLst>
          </p:nvPr>
        </p:nvGraphicFramePr>
        <p:xfrm>
          <a:off x="576400" y="2730415"/>
          <a:ext cx="5760720" cy="3462291"/>
        </p:xfrm>
        <a:graphic>
          <a:graphicData uri="http://schemas.openxmlformats.org/drawingml/2006/chart">
            <c:chart xmlns:c="http://schemas.openxmlformats.org/drawingml/2006/chart" xmlns:r="http://schemas.openxmlformats.org/officeDocument/2006/relationships" r:id="rId2"/>
          </a:graphicData>
        </a:graphic>
      </p:graphicFrame>
      <p:sp>
        <p:nvSpPr>
          <p:cNvPr id="10" name="Content Placeholder 2">
            <a:extLst>
              <a:ext uri="{FF2B5EF4-FFF2-40B4-BE49-F238E27FC236}">
                <a16:creationId xmlns:a16="http://schemas.microsoft.com/office/drawing/2014/main" id="{5D9C5933-1CCB-46C4-84D5-F15DA850EDA6}"/>
              </a:ext>
            </a:extLst>
          </p:cNvPr>
          <p:cNvSpPr txBox="1">
            <a:spLocks/>
          </p:cNvSpPr>
          <p:nvPr/>
        </p:nvSpPr>
        <p:spPr>
          <a:xfrm>
            <a:off x="1012625" y="2263626"/>
            <a:ext cx="4428219"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1400" b="1">
                <a:latin typeface="Tahoma" panose="020B0604030504040204" pitchFamily="34" charset="0"/>
                <a:ea typeface="Tahoma" panose="020B0604030504040204" pitchFamily="34" charset="0"/>
                <a:cs typeface="Tahoma" panose="020B0604030504040204" pitchFamily="34" charset="0"/>
              </a:rPr>
              <a:t>Khó khăn của DN do ảnh hưởng của dịch Covid-19</a:t>
            </a:r>
            <a:endParaRPr lang="en-US" sz="1400" i="1">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3" name="Content Placeholder 2">
            <a:extLst>
              <a:ext uri="{FF2B5EF4-FFF2-40B4-BE49-F238E27FC236}">
                <a16:creationId xmlns:a16="http://schemas.microsoft.com/office/drawing/2014/main" id="{BF885122-51B1-433F-B514-9B98ED92D12D}"/>
              </a:ext>
            </a:extLst>
          </p:cNvPr>
          <p:cNvSpPr txBox="1">
            <a:spLocks/>
          </p:cNvSpPr>
          <p:nvPr/>
        </p:nvSpPr>
        <p:spPr>
          <a:xfrm>
            <a:off x="6748156" y="1237541"/>
            <a:ext cx="4771470"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defRPr sz="1300" b="1" i="0" u="none" strike="noStrike" kern="1200" spc="0" baseline="0">
                <a:solidFill>
                  <a:prstClr val="black">
                    <a:lumMod val="65000"/>
                    <a:lumOff val="35000"/>
                  </a:prstClr>
                </a:solidFill>
                <a:latin typeface="Tahoma" panose="020B0604030504040204" pitchFamily="34" charset="0"/>
                <a:ea typeface="Tahoma" panose="020B0604030504040204" pitchFamily="34" charset="0"/>
                <a:cs typeface="Tahoma" panose="020B0604030504040204" pitchFamily="34" charset="0"/>
              </a:defRPr>
            </a:pPr>
            <a:r>
              <a:rPr lang="en-US" sz="1400" b="1">
                <a:latin typeface="Tahoma" panose="020B0604030504040204" pitchFamily="34" charset="0"/>
                <a:ea typeface="Tahoma" panose="020B0604030504040204" pitchFamily="34" charset="0"/>
                <a:cs typeface="Tahoma" panose="020B0604030504040204" pitchFamily="34" charset="0"/>
              </a:rPr>
              <a:t>Tác động của dịch Covid-19 lên doanh thu của các DN</a:t>
            </a:r>
          </a:p>
        </p:txBody>
      </p:sp>
      <p:sp>
        <p:nvSpPr>
          <p:cNvPr id="14" name="Content Placeholder 2">
            <a:extLst>
              <a:ext uri="{FF2B5EF4-FFF2-40B4-BE49-F238E27FC236}">
                <a16:creationId xmlns:a16="http://schemas.microsoft.com/office/drawing/2014/main" id="{CD67C40C-637B-44CF-9640-8105C7F9F19E}"/>
              </a:ext>
            </a:extLst>
          </p:cNvPr>
          <p:cNvSpPr txBox="1">
            <a:spLocks/>
          </p:cNvSpPr>
          <p:nvPr/>
        </p:nvSpPr>
        <p:spPr>
          <a:xfrm>
            <a:off x="6984875" y="3809948"/>
            <a:ext cx="4428219" cy="466789"/>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defRPr sz="1300" b="1" i="0" u="none" strike="noStrike" kern="1200" spc="0" baseline="0">
                <a:solidFill>
                  <a:prstClr val="black">
                    <a:lumMod val="65000"/>
                    <a:lumOff val="35000"/>
                  </a:prstClr>
                </a:solidFill>
                <a:latin typeface="Tahoma" panose="020B0604030504040204" pitchFamily="34" charset="0"/>
                <a:ea typeface="Tahoma" panose="020B0604030504040204" pitchFamily="34" charset="0"/>
                <a:cs typeface="Tahoma" panose="020B0604030504040204" pitchFamily="34" charset="0"/>
              </a:defRPr>
            </a:pPr>
            <a:r>
              <a:rPr lang="en-US" sz="1300" b="1">
                <a:latin typeface="Tahoma" panose="020B0604030504040204" pitchFamily="34" charset="0"/>
                <a:ea typeface="Tahoma" panose="020B0604030504040204" pitchFamily="34" charset="0"/>
                <a:cs typeface="Tahoma" panose="020B0604030504040204" pitchFamily="34" charset="0"/>
              </a:rPr>
              <a:t>Gánh nặng chi phí đối với các DN hiện nay</a:t>
            </a:r>
          </a:p>
        </p:txBody>
      </p:sp>
      <p:graphicFrame>
        <p:nvGraphicFramePr>
          <p:cNvPr id="15" name="Chart 14">
            <a:extLst>
              <a:ext uri="{FF2B5EF4-FFF2-40B4-BE49-F238E27FC236}">
                <a16:creationId xmlns:a16="http://schemas.microsoft.com/office/drawing/2014/main" id="{90FD8FEF-7BA1-4A01-A71B-C442A120F8B4}"/>
              </a:ext>
            </a:extLst>
          </p:cNvPr>
          <p:cNvGraphicFramePr/>
          <p:nvPr>
            <p:extLst>
              <p:ext uri="{D42A27DB-BD31-4B8C-83A1-F6EECF244321}">
                <p14:modId xmlns:p14="http://schemas.microsoft.com/office/powerpoint/2010/main" val="2553761614"/>
              </p:ext>
            </p:extLst>
          </p:nvPr>
        </p:nvGraphicFramePr>
        <p:xfrm>
          <a:off x="6320901" y="1642369"/>
          <a:ext cx="5430120" cy="21760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a:extLst>
              <a:ext uri="{FF2B5EF4-FFF2-40B4-BE49-F238E27FC236}">
                <a16:creationId xmlns:a16="http://schemas.microsoft.com/office/drawing/2014/main" id="{D67E7263-DB43-47E0-A1E7-D5DA5BE413D1}"/>
              </a:ext>
            </a:extLst>
          </p:cNvPr>
          <p:cNvGraphicFramePr/>
          <p:nvPr>
            <p:extLst>
              <p:ext uri="{D42A27DB-BD31-4B8C-83A1-F6EECF244321}">
                <p14:modId xmlns:p14="http://schemas.microsoft.com/office/powerpoint/2010/main" val="3229495987"/>
              </p:ext>
            </p:extLst>
          </p:nvPr>
        </p:nvGraphicFramePr>
        <p:xfrm>
          <a:off x="6320901" y="4223290"/>
          <a:ext cx="5430120" cy="228251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92719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465660"/>
            <a:ext cx="11425044" cy="1747902"/>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000" u="sng">
                <a:latin typeface="Tahoma" panose="020B0604030504040204" pitchFamily="34" charset="0"/>
                <a:ea typeface="Tahoma" panose="020B0604030504040204" pitchFamily="34" charset="0"/>
                <a:cs typeface="Tahoma" panose="020B0604030504040204" pitchFamily="34" charset="0"/>
              </a:rPr>
              <a:t>Một số số liệu khảo sát doanh nghiệp:</a:t>
            </a:r>
          </a:p>
        </p:txBody>
      </p:sp>
      <p:sp>
        <p:nvSpPr>
          <p:cNvPr id="4" name="Rectangle 3">
            <a:extLst>
              <a:ext uri="{FF2B5EF4-FFF2-40B4-BE49-F238E27FC236}">
                <a16:creationId xmlns:a16="http://schemas.microsoft.com/office/drawing/2014/main" id="{D818D925-4042-4807-9A98-D1D9EAE26D7C}"/>
              </a:ext>
            </a:extLst>
          </p:cNvPr>
          <p:cNvSpPr/>
          <p:nvPr/>
        </p:nvSpPr>
        <p:spPr>
          <a:xfrm>
            <a:off x="504825" y="1628775"/>
            <a:ext cx="5295900" cy="48354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0"/>
              </a:spcAft>
            </a:pPr>
            <a:r>
              <a:rPr lang="en-US" sz="13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Hộp 1: Phỏng vấn 1 chủ trường mầm non khu vực Tân Mai – Hà Nội (Doanh nghiệp vừa và nhỏ)</a:t>
            </a:r>
            <a:endParaRPr lang="en-US" sz="1100">
              <a:effectLst/>
              <a:ea typeface="Calibri" panose="020F0502020204030204" pitchFamily="34" charset="0"/>
              <a:cs typeface="Times New Roman" panose="02020603050405020304" pitchFamily="18" charset="0"/>
            </a:endParaRPr>
          </a:p>
          <a:p>
            <a:pPr marL="0" marR="0" indent="228600" algn="just">
              <a:lnSpc>
                <a:spcPct val="107000"/>
              </a:lnSpc>
              <a:spcBef>
                <a:spcPts val="0"/>
              </a:spcBef>
              <a:spcAft>
                <a:spcPts val="0"/>
              </a:spcAft>
            </a:pPr>
            <a:r>
              <a:rPr lang="en-US" sz="13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Trường có 128 học sinh vào thời điểm trước Tết, tổng số nhân viên và giáo viên là 17 người. Từ tháng Tết, tình hình hoạt động đã khó khăn do học sinh nghỉ Tết ở nhà trước cùng ông bà, bố mẹ nhiều (khoảng 1 nửa số học sinh), sau Tết càng khó khăn hơn). Từ sau Tết do ảnh hưởng của dịch Covid, trường cho nghỉ hoàn toàn. Chế độ với các giáo viên như sau: Các cô đã được đóng bảo hiểm thì nhà trường tiếp tục đóng, những giáo viên đã làm lâu được hưởng 50% lương, những giáo viên mới làm được hưởng 2 triệu/tháng. Đời sống giáo viên khá khó khăn, nhiều cô bán hàng online kiếm thêm thu nhập. Tiền thuê nhà vẫn phải trả, sau khi thương lượng mãi với chủ nhà mới được giảm 1 tháng tiền thuê nhà nhưng phải đóng luôn cho 6 tháng. Hiện nay, mỗi tháng chủ trường phải bù lỗ 90 triệu/tháng (cũng còn là do tiền lương giáo viên thấp, nên số tiền phải bù lỗ chưa nhiều), chủ trường cũng không vay ngân hàng nên không phải gánh khoản tiền vay để đầu tư. Trong nhóm các chủ trường mầm non, đã thấy nhiều trường mầm non giao chuyển nhượng giai đoạn này, đặc biệt là trường mới, có trường đầu tư 1 tỷ giờ giao bán là 280 triệu mà khó bán. Việc cầm cự được hay không phụ thuộc vào nguồn lực và tâm huyết của chủ trường. Nếu cứ kéo dài như thế này khoảng 2 tháng nữa cũng sẽ rất khó khăn. Chủ trường cũng chưa nhận được thông tin về bất cứ hình thức hỗ trợ nào từ phía Chính phủ.</a:t>
            </a:r>
            <a:endParaRPr lang="en-US" sz="1100">
              <a:effectLst/>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A6604B0C-5195-4D7F-AED1-29906463143E}"/>
              </a:ext>
            </a:extLst>
          </p:cNvPr>
          <p:cNvSpPr/>
          <p:nvPr/>
        </p:nvSpPr>
        <p:spPr>
          <a:xfrm>
            <a:off x="5800725" y="1628775"/>
            <a:ext cx="6007797" cy="48354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0"/>
              </a:spcAft>
            </a:pPr>
            <a:r>
              <a:rPr lang="en-US" sz="13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Hộp 2: Phỏng vấn chủ một công ty nội thất có showroom và có cơ sở </a:t>
            </a:r>
            <a:endParaRPr lang="en-US" sz="1100">
              <a:effectLst/>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3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sản xuất sofa ở Hà Nội (Doanh nghiệp vừa và nhỏ)</a:t>
            </a:r>
            <a:endParaRPr lang="en-US" sz="1100">
              <a:effectLst/>
              <a:ea typeface="Calibri" panose="020F0502020204030204" pitchFamily="34" charset="0"/>
              <a:cs typeface="Times New Roman" panose="02020603050405020304" pitchFamily="18" charset="0"/>
            </a:endParaRPr>
          </a:p>
          <a:p>
            <a:pPr marL="0" marR="0" indent="228600" algn="just">
              <a:lnSpc>
                <a:spcPct val="107000"/>
              </a:lnSpc>
              <a:spcBef>
                <a:spcPts val="0"/>
              </a:spcBef>
              <a:spcAft>
                <a:spcPts val="0"/>
              </a:spcAft>
            </a:pPr>
            <a:r>
              <a:rPr lang="en-US" sz="13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Nguồn hàng của công ty phụ thuộc vào việc nhập các nguyên vật liệu từ châu Âu, chủ yếu là thị trường Italia. Trong tình hình hiện nay, công ty gặp khó khăn trong việc nhập hàng về sản xuất, hầu như không sản xuất được. Tình hình kinh doanh cũng gặp khó khăn do bán hàng cũng chậm. Trong khi chi phí cố định lại lớn, tiền thuê địa điểm showroom không được giảm. Tổng số tiền hàng tháng phải bỏ ra để duy trì vào khoảng 1 tỷ đồng. Công ty đang gặp khó khăn rất lớn.</a:t>
            </a:r>
            <a:endParaRPr lang="en-US" sz="1100">
              <a:effectLst/>
              <a:ea typeface="Calibri" panose="020F0502020204030204" pitchFamily="34" charset="0"/>
              <a:cs typeface="Times New Roman" panose="02020603050405020304" pitchFamily="18" charset="0"/>
            </a:endParaRPr>
          </a:p>
        </p:txBody>
      </p:sp>
      <p:sp>
        <p:nvSpPr>
          <p:cNvPr id="10" name="Content Placeholder 2">
            <a:extLst>
              <a:ext uri="{FF2B5EF4-FFF2-40B4-BE49-F238E27FC236}">
                <a16:creationId xmlns:a16="http://schemas.microsoft.com/office/drawing/2014/main" id="{2A2A2664-5FCD-472D-B9A2-FCE2C8C807EB}"/>
              </a:ext>
            </a:extLst>
          </p:cNvPr>
          <p:cNvSpPr txBox="1">
            <a:spLocks/>
          </p:cNvSpPr>
          <p:nvPr/>
        </p:nvSpPr>
        <p:spPr>
          <a:xfrm>
            <a:off x="5762624" y="6438836"/>
            <a:ext cx="6083997" cy="466789"/>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a:buFont typeface="Wingdings 2" panose="05020102010507070707" pitchFamily="18" charset="2"/>
              <a:buNone/>
            </a:pPr>
            <a:r>
              <a:rPr lang="en-US" sz="1400" i="1">
                <a:latin typeface="Tahoma" panose="020B0604030504040204" pitchFamily="34" charset="0"/>
                <a:ea typeface="Tahoma" panose="020B0604030504040204" pitchFamily="34" charset="0"/>
                <a:cs typeface="Tahoma" panose="020B0604030504040204" pitchFamily="34" charset="0"/>
              </a:rPr>
              <a:t>Nguồn: Khảo sát của ĐHKTQD (thực hiện ngày 20/03/2020)</a:t>
            </a:r>
            <a:endParaRPr lang="en-US" sz="1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28726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83478" y="576199"/>
            <a:ext cx="11694222" cy="1747902"/>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000" u="sng">
                <a:latin typeface="Tahoma" panose="020B0604030504040204" pitchFamily="34" charset="0"/>
                <a:ea typeface="Tahoma" panose="020B0604030504040204" pitchFamily="34" charset="0"/>
                <a:cs typeface="Tahoma" panose="020B0604030504040204" pitchFamily="34" charset="0"/>
              </a:rPr>
              <a:t>Một số số liệu khảo sát doanh nghiệp:</a:t>
            </a:r>
          </a:p>
        </p:txBody>
      </p:sp>
      <p:sp>
        <p:nvSpPr>
          <p:cNvPr id="7" name="Rectangle 6">
            <a:extLst>
              <a:ext uri="{FF2B5EF4-FFF2-40B4-BE49-F238E27FC236}">
                <a16:creationId xmlns:a16="http://schemas.microsoft.com/office/drawing/2014/main" id="{3C5F8DDF-7899-41F7-825A-C7879A71050D}"/>
              </a:ext>
            </a:extLst>
          </p:cNvPr>
          <p:cNvSpPr/>
          <p:nvPr/>
        </p:nvSpPr>
        <p:spPr>
          <a:xfrm>
            <a:off x="516662" y="1666875"/>
            <a:ext cx="11291860" cy="46149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0"/>
              </a:spcAft>
            </a:pPr>
            <a:r>
              <a:rPr lang="en-US" sz="15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Hộp 3: Phỏng vấn 1 chủ doanh nghiệp du lịch </a:t>
            </a:r>
            <a:endParaRPr lang="en-US" sz="1500">
              <a:effectLst/>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5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(Doanh nghiệp vừa và nhỏ - Quy Nhơn)</a:t>
            </a:r>
            <a:endParaRPr lang="en-US" sz="1500">
              <a:effectLst/>
              <a:ea typeface="Calibri" panose="020F0502020204030204" pitchFamily="34" charset="0"/>
              <a:cs typeface="Times New Roman" panose="02020603050405020304" pitchFamily="18" charset="0"/>
            </a:endParaRPr>
          </a:p>
          <a:p>
            <a:pPr marL="0" marR="0" indent="228600" algn="just">
              <a:lnSpc>
                <a:spcPct val="107000"/>
              </a:lnSpc>
              <a:spcBef>
                <a:spcPts val="0"/>
              </a:spcBef>
              <a:spcAft>
                <a:spcPts val="0"/>
              </a:spcAft>
            </a:pPr>
            <a:r>
              <a:rPr lang="en-US" sz="15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Công ty hoạt động được đến nửa đầu tháng 2 thì xảy ra tình hình dịch bệnh. Tại thời điểm đó công ty đã thương lượng với khách hủy hoặc chuyển các tour sang tháng 4. Từ 20/2 đến nay thì công ty dừng hẳn việc kinh doanh, chủ động không tư vấn và nhận lịch cho khách giai đoạn này. Đây là năm khủng hoảng và tồi tệ nhất, kể cả khi mới mở công ty vào năm 2013 thì tình hình cũng không tệ như thế này. Đối tượng khách hàng chính của công ty là khách trong nước, khách nước ngoài chiếm tầm 12% số khách của công ty, chủ yếu đến từ Bỉ và Đức. So với trước khi có dịch Covid, lượng khách giảm tới 90%.</a:t>
            </a:r>
            <a:endParaRPr lang="en-US" sz="1500">
              <a:effectLst/>
              <a:ea typeface="Calibri" panose="020F0502020204030204" pitchFamily="34" charset="0"/>
              <a:cs typeface="Times New Roman" panose="02020603050405020304" pitchFamily="18" charset="0"/>
            </a:endParaRPr>
          </a:p>
          <a:p>
            <a:pPr marL="0" marR="0" indent="228600" algn="just">
              <a:lnSpc>
                <a:spcPct val="107000"/>
              </a:lnSpc>
              <a:spcBef>
                <a:spcPts val="0"/>
              </a:spcBef>
              <a:spcAft>
                <a:spcPts val="800"/>
              </a:spcAft>
            </a:pPr>
            <a:r>
              <a:rPr lang="en-US" sz="15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Doanh nghiệp có 3 nhân viên cơ bản được gọi là nhân viên chính (kế toán và 2 sales) còn các hướng dẫn viên là hợp đồng bán thời gian. Vì vậy trong giai đoạn này, không cần trả lương cho các hướng dẫn viên do không có khách, nhưng vẫn phải trả lương cứng cho 3 nhân viên cơ bản. Văn phòng là nhà ở của chủ doanh nghiệp nên không bị mất tiền thuê. Hàng tháng, chủ doanh nghiệp hải trả cố định là 15 triệu/tháng (tiền lương cơ bản nhân viên) trong khi không có nguồn thu nào. Công ty dự kiến nếu tình hình kéo dài đến hết tháng 5 thì vẫn cầm cự được. Những công ty chi trả tiền cố định khoảng 50 triệu/tháng sẽ gặp khó khăn, đặc biệt với những công ty có vay ngân hàng, khả năng phá sản sẽ cao. </a:t>
            </a:r>
            <a:endParaRPr lang="en-US" sz="1500">
              <a:effectLst/>
              <a:ea typeface="Calibri" panose="020F0502020204030204" pitchFamily="34" charset="0"/>
              <a:cs typeface="Times New Roman" panose="02020603050405020304" pitchFamily="18" charset="0"/>
            </a:endParaRPr>
          </a:p>
          <a:p>
            <a:pPr marL="0" marR="0" indent="228600" algn="just">
              <a:lnSpc>
                <a:spcPct val="107000"/>
              </a:lnSpc>
              <a:spcBef>
                <a:spcPts val="0"/>
              </a:spcBef>
              <a:spcAft>
                <a:spcPts val="800"/>
              </a:spcAft>
            </a:pPr>
            <a:r>
              <a:rPr lang="en-US" sz="15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Vào đầu tháng 2 ngành du lịch có các hoạt động kích cầu tuy nhiên chưa kịp triển khai thì tình hình dịch bệnh lại phức tạp hơn. Các hoạt động hỗ trợ khác chưa thấy gì trong khi thuế không những không giảm mà tỉnh còn đang thúc ép nộp tất cả các khoản của quý 4 năm 2019 và thuế môn bài năm 2020. Ngân hàng cũng chưa thấy động thái thông báo gì, tuy nhiên công ty không có các khoản vay liên quan đến ngân hàng, chỉ có khoản ký quỹ 250 triệu bắt buộc phải ký tại ngân hàng để được vận hành (đây là yêu cầu dành cho các công ty du lịch muốn hoạt động thì phải ký quỹ).</a:t>
            </a:r>
            <a:endParaRPr lang="en-US" sz="1500">
              <a:effectLst/>
              <a:ea typeface="Calibri" panose="020F0502020204030204" pitchFamily="34"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33FFD164-CE38-4A05-8F3D-C145317469F9}"/>
              </a:ext>
            </a:extLst>
          </p:cNvPr>
          <p:cNvSpPr>
            <a:spLocks noGrp="1"/>
          </p:cNvSpPr>
          <p:nvPr>
            <p:ph idx="1"/>
          </p:nvPr>
        </p:nvSpPr>
        <p:spPr>
          <a:xfrm>
            <a:off x="5724525" y="6316615"/>
            <a:ext cx="6083997" cy="466789"/>
          </a:xfrm>
        </p:spPr>
        <p:txBody>
          <a:bodyPr>
            <a:normAutofit/>
          </a:body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Khảo sát của ĐHKTQD (thực hiện ngày 20/03/2020)</a:t>
            </a:r>
            <a:endParaRPr lang="en-US" sz="1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54792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00627" y="1287261"/>
            <a:ext cx="5931131" cy="1926455"/>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spcAft>
                <a:spcPts val="300"/>
              </a:spcAft>
            </a:pPr>
            <a:r>
              <a:rPr lang="en-US" sz="2000">
                <a:latin typeface="Tahoma" panose="020B0604030504040204" pitchFamily="34" charset="0"/>
                <a:ea typeface="Tahoma" panose="020B0604030504040204" pitchFamily="34" charset="0"/>
                <a:cs typeface="Tahoma" panose="020B0604030504040204" pitchFamily="34" charset="0"/>
              </a:rPr>
              <a:t>Tác động đến khu vực doanh nghiệp :</a:t>
            </a:r>
          </a:p>
          <a:p>
            <a:pPr lvl="1">
              <a:spcAft>
                <a:spcPts val="300"/>
              </a:spcAft>
            </a:pPr>
            <a:r>
              <a:rPr lang="en-US" sz="1600" i="1">
                <a:latin typeface="Tahoma" panose="020B0604030504040204" pitchFamily="34" charset="0"/>
                <a:ea typeface="Tahoma" panose="020B0604030504040204" pitchFamily="34" charset="0"/>
                <a:cs typeface="Tahoma" panose="020B0604030504040204" pitchFamily="34" charset="0"/>
              </a:rPr>
              <a:t>Số lượng, </a:t>
            </a:r>
            <a:r>
              <a:rPr lang="vi-VN" sz="1600" i="1">
                <a:latin typeface="Tahoma" panose="020B0604030504040204" pitchFamily="34" charset="0"/>
                <a:ea typeface="Tahoma" panose="020B0604030504040204" pitchFamily="34" charset="0"/>
                <a:cs typeface="Tahoma" panose="020B0604030504040204" pitchFamily="34" charset="0"/>
              </a:rPr>
              <a:t>quy mô </a:t>
            </a:r>
            <a:r>
              <a:rPr lang="en-US" sz="1600" i="1">
                <a:latin typeface="Tahoma" panose="020B0604030504040204" pitchFamily="34" charset="0"/>
                <a:ea typeface="Tahoma" panose="020B0604030504040204" pitchFamily="34" charset="0"/>
                <a:cs typeface="Tahoma" panose="020B0604030504040204" pitchFamily="34" charset="0"/>
              </a:rPr>
              <a:t>doanh nghiệp suy</a:t>
            </a:r>
            <a:r>
              <a:rPr lang="vi-VN" sz="1600" i="1">
                <a:latin typeface="Tahoma" panose="020B0604030504040204" pitchFamily="34" charset="0"/>
                <a:ea typeface="Tahoma" panose="020B0604030504040204" pitchFamily="34" charset="0"/>
                <a:cs typeface="Tahoma" panose="020B0604030504040204" pitchFamily="34" charset="0"/>
              </a:rPr>
              <a:t> giảm</a:t>
            </a:r>
            <a:r>
              <a:rPr lang="en-US" sz="1600" i="1">
                <a:latin typeface="Tahoma" panose="020B0604030504040204" pitchFamily="34" charset="0"/>
                <a:ea typeface="Tahoma" panose="020B0604030504040204" pitchFamily="34" charset="0"/>
                <a:cs typeface="Tahoma" panose="020B0604030504040204" pitchFamily="34" charset="0"/>
              </a:rPr>
              <a:t> cùng với đó là lao động mất việc làm và thất nghiệp gia tăng</a:t>
            </a:r>
            <a:r>
              <a:rPr lang="en-US" sz="1600">
                <a:latin typeface="Tahoma" panose="020B0604030504040204" pitchFamily="34" charset="0"/>
                <a:ea typeface="Tahoma" panose="020B0604030504040204" pitchFamily="34" charset="0"/>
                <a:cs typeface="Tahoma" panose="020B0604030504040204" pitchFamily="34" charset="0"/>
              </a:rPr>
              <a:t>:</a:t>
            </a:r>
          </a:p>
          <a:p>
            <a:pPr lvl="2">
              <a:spcAft>
                <a:spcPts val="300"/>
              </a:spcAft>
            </a:pPr>
            <a:r>
              <a:rPr lang="en-US" sz="1400">
                <a:latin typeface="Tahoma" panose="020B0604030504040204" pitchFamily="34" charset="0"/>
                <a:ea typeface="Tahoma" panose="020B0604030504040204" pitchFamily="34" charset="0"/>
                <a:cs typeface="Tahoma" panose="020B0604030504040204" pitchFamily="34" charset="0"/>
              </a:rPr>
              <a:t>Tính đến 20/03</a:t>
            </a:r>
            <a:r>
              <a:rPr lang="vi-VN" sz="1400">
                <a:latin typeface="Tahoma" panose="020B0604030504040204" pitchFamily="34" charset="0"/>
                <a:ea typeface="Tahoma" panose="020B0604030504040204" pitchFamily="34" charset="0"/>
                <a:cs typeface="Tahoma" panose="020B0604030504040204" pitchFamily="34" charset="0"/>
              </a:rPr>
              <a:t>/202</a:t>
            </a:r>
            <a:r>
              <a:rPr lang="en-US" sz="1400">
                <a:latin typeface="Tahoma" panose="020B0604030504040204" pitchFamily="34" charset="0"/>
                <a:ea typeface="Tahoma" panose="020B0604030504040204" pitchFamily="34" charset="0"/>
                <a:cs typeface="Tahoma" panose="020B0604030504040204" pitchFamily="34" charset="0"/>
              </a:rPr>
              <a:t>0</a:t>
            </a:r>
            <a:r>
              <a:rPr lang="vi-VN" sz="1400">
                <a:latin typeface="Tahoma" panose="020B0604030504040204" pitchFamily="34" charset="0"/>
                <a:ea typeface="Tahoma" panose="020B0604030504040204" pitchFamily="34" charset="0"/>
                <a:cs typeface="Tahoma" panose="020B0604030504040204" pitchFamily="34" charset="0"/>
              </a:rPr>
              <a:t>, </a:t>
            </a:r>
            <a:r>
              <a:rPr lang="en-US" sz="1400">
                <a:latin typeface="Tahoma" panose="020B0604030504040204" pitchFamily="34" charset="0"/>
                <a:ea typeface="Tahoma" panose="020B0604030504040204" pitchFamily="34" charset="0"/>
                <a:cs typeface="Tahoma" panose="020B0604030504040204" pitchFamily="34" charset="0"/>
              </a:rPr>
              <a:t>đã có trên 15% số doanh nghiệp phải cắt giảm quy mô sản xuất (tháng 2 là 10%). </a:t>
            </a:r>
          </a:p>
          <a:p>
            <a:pPr lvl="2">
              <a:spcAft>
                <a:spcPts val="300"/>
              </a:spcAft>
            </a:pPr>
            <a:r>
              <a:rPr lang="en-US" sz="1400">
                <a:latin typeface="Tahoma" panose="020B0604030504040204" pitchFamily="34" charset="0"/>
                <a:ea typeface="Tahoma" panose="020B0604030504040204" pitchFamily="34" charset="0"/>
                <a:cs typeface="Tahoma" panose="020B0604030504040204" pitchFamily="34" charset="0"/>
              </a:rPr>
              <a:t>Số lao động bị giảm giờ làm hoặc bị mất việc làm ước tính khoảng 880.000-1,32 triệu người.</a:t>
            </a:r>
          </a:p>
        </p:txBody>
      </p:sp>
      <p:sp>
        <p:nvSpPr>
          <p:cNvPr id="11" name="Content Placeholder 2">
            <a:extLst>
              <a:ext uri="{FF2B5EF4-FFF2-40B4-BE49-F238E27FC236}">
                <a16:creationId xmlns:a16="http://schemas.microsoft.com/office/drawing/2014/main" id="{89CD60BC-5586-419A-8872-0FCD6658C2AE}"/>
              </a:ext>
            </a:extLst>
          </p:cNvPr>
          <p:cNvSpPr txBox="1">
            <a:spLocks/>
          </p:cNvSpPr>
          <p:nvPr/>
        </p:nvSpPr>
        <p:spPr>
          <a:xfrm>
            <a:off x="7509601" y="6464189"/>
            <a:ext cx="4428219"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1400" i="1">
                <a:solidFill>
                  <a:schemeClr val="tx1"/>
                </a:solidFill>
                <a:latin typeface="Tahoma" panose="020B0604030504040204" pitchFamily="34" charset="0"/>
                <a:ea typeface="Tahoma" panose="020B0604030504040204" pitchFamily="34" charset="0"/>
                <a:cs typeface="Tahoma" panose="020B0604030504040204" pitchFamily="34" charset="0"/>
              </a:rPr>
              <a:t>Nguồn: Khảo sát của ĐHKTQD tính đến ngày 01/04/2020</a:t>
            </a:r>
          </a:p>
        </p:txBody>
      </p:sp>
      <p:sp>
        <p:nvSpPr>
          <p:cNvPr id="8" name="Content Placeholder 2">
            <a:extLst>
              <a:ext uri="{FF2B5EF4-FFF2-40B4-BE49-F238E27FC236}">
                <a16:creationId xmlns:a16="http://schemas.microsoft.com/office/drawing/2014/main" id="{7DD40C0C-BF0D-40F7-BDB3-1D3ABF9740D5}"/>
              </a:ext>
            </a:extLst>
          </p:cNvPr>
          <p:cNvSpPr txBox="1">
            <a:spLocks/>
          </p:cNvSpPr>
          <p:nvPr/>
        </p:nvSpPr>
        <p:spPr>
          <a:xfrm>
            <a:off x="1089965" y="3373574"/>
            <a:ext cx="4598062"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defRPr sz="1300" b="1" i="0" u="none" strike="noStrike" kern="1200" spc="0" baseline="0">
                <a:solidFill>
                  <a:prstClr val="black">
                    <a:lumMod val="65000"/>
                    <a:lumOff val="35000"/>
                  </a:prstClr>
                </a:solidFill>
                <a:latin typeface="Tahoma" panose="020B0604030504040204" pitchFamily="34" charset="0"/>
                <a:ea typeface="Tahoma" panose="020B0604030504040204" pitchFamily="34" charset="0"/>
                <a:cs typeface="Tahoma" panose="020B0604030504040204" pitchFamily="34" charset="0"/>
              </a:defRPr>
            </a:pPr>
            <a:r>
              <a:rPr lang="en-US" sz="1400" b="1">
                <a:latin typeface="Tahoma" panose="020B0604030504040204" pitchFamily="34" charset="0"/>
                <a:ea typeface="Tahoma" panose="020B0604030504040204" pitchFamily="34" charset="0"/>
                <a:cs typeface="Tahoma" panose="020B0604030504040204" pitchFamily="34" charset="0"/>
              </a:rPr>
              <a:t>Phản ứng của các DN với các kịch bản dịch Covid-19</a:t>
            </a:r>
          </a:p>
        </p:txBody>
      </p:sp>
      <p:graphicFrame>
        <p:nvGraphicFramePr>
          <p:cNvPr id="12" name="Chart 11">
            <a:extLst>
              <a:ext uri="{FF2B5EF4-FFF2-40B4-BE49-F238E27FC236}">
                <a16:creationId xmlns:a16="http://schemas.microsoft.com/office/drawing/2014/main" id="{04451658-9E30-4BD3-AAF9-54284FDB17DE}"/>
              </a:ext>
            </a:extLst>
          </p:cNvPr>
          <p:cNvGraphicFramePr/>
          <p:nvPr>
            <p:extLst>
              <p:ext uri="{D42A27DB-BD31-4B8C-83A1-F6EECF244321}">
                <p14:modId xmlns:p14="http://schemas.microsoft.com/office/powerpoint/2010/main" val="4140880593"/>
              </p:ext>
            </p:extLst>
          </p:nvPr>
        </p:nvGraphicFramePr>
        <p:xfrm>
          <a:off x="532735" y="3840363"/>
          <a:ext cx="5712522" cy="2681311"/>
        </p:xfrm>
        <a:graphic>
          <a:graphicData uri="http://schemas.openxmlformats.org/drawingml/2006/chart">
            <c:chart xmlns:c="http://schemas.openxmlformats.org/drawingml/2006/chart" xmlns:r="http://schemas.openxmlformats.org/officeDocument/2006/relationships" r:id="rId2"/>
          </a:graphicData>
        </a:graphic>
      </p:graphicFrame>
      <p:sp>
        <p:nvSpPr>
          <p:cNvPr id="14" name="Content Placeholder 2">
            <a:extLst>
              <a:ext uri="{FF2B5EF4-FFF2-40B4-BE49-F238E27FC236}">
                <a16:creationId xmlns:a16="http://schemas.microsoft.com/office/drawing/2014/main" id="{38E2C61C-8515-46AD-A240-D8A421E3EDC4}"/>
              </a:ext>
            </a:extLst>
          </p:cNvPr>
          <p:cNvSpPr txBox="1">
            <a:spLocks/>
          </p:cNvSpPr>
          <p:nvPr/>
        </p:nvSpPr>
        <p:spPr>
          <a:xfrm>
            <a:off x="6470321" y="1050552"/>
            <a:ext cx="5099637"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defRPr sz="1200" b="1" i="0" u="none" strike="noStrike" kern="1200" spc="0" baseline="0">
                <a:solidFill>
                  <a:prstClr val="black">
                    <a:lumMod val="65000"/>
                    <a:lumOff val="35000"/>
                  </a:prstClr>
                </a:solidFill>
                <a:latin typeface="Tahoma" panose="020B0604030504040204" pitchFamily="34" charset="0"/>
                <a:ea typeface="Tahoma" panose="020B0604030504040204" pitchFamily="34" charset="0"/>
                <a:cs typeface="Tahoma" panose="020B0604030504040204" pitchFamily="34" charset="0"/>
              </a:defRPr>
            </a:pPr>
            <a:r>
              <a:rPr lang="en-US" sz="1400" b="1">
                <a:latin typeface="Tahoma" panose="020B0604030504040204" pitchFamily="34" charset="0"/>
                <a:ea typeface="Tahoma" panose="020B0604030504040204" pitchFamily="34" charset="0"/>
                <a:cs typeface="Tahoma" panose="020B0604030504040204" pitchFamily="34" charset="0"/>
              </a:rPr>
              <a:t>Các giải pháp ứng phó của DN với tác động của Covid-19</a:t>
            </a:r>
          </a:p>
        </p:txBody>
      </p:sp>
      <p:sp>
        <p:nvSpPr>
          <p:cNvPr id="15" name="Content Placeholder 2">
            <a:extLst>
              <a:ext uri="{FF2B5EF4-FFF2-40B4-BE49-F238E27FC236}">
                <a16:creationId xmlns:a16="http://schemas.microsoft.com/office/drawing/2014/main" id="{26538247-CFFC-42B3-A44F-0625DB46FDAD}"/>
              </a:ext>
            </a:extLst>
          </p:cNvPr>
          <p:cNvSpPr txBox="1">
            <a:spLocks/>
          </p:cNvSpPr>
          <p:nvPr/>
        </p:nvSpPr>
        <p:spPr>
          <a:xfrm>
            <a:off x="6522721" y="3808813"/>
            <a:ext cx="5099637"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defRPr sz="1200" b="1" i="0" u="none" strike="noStrike" kern="1200" spc="0" baseline="0">
                <a:solidFill>
                  <a:prstClr val="black">
                    <a:lumMod val="65000"/>
                    <a:lumOff val="35000"/>
                  </a:prstClr>
                </a:solidFill>
                <a:latin typeface="Tahoma" panose="020B0604030504040204" pitchFamily="34" charset="0"/>
                <a:ea typeface="Tahoma" panose="020B0604030504040204" pitchFamily="34" charset="0"/>
                <a:cs typeface="Tahoma" panose="020B0604030504040204" pitchFamily="34" charset="0"/>
              </a:defRPr>
            </a:pPr>
            <a:r>
              <a:rPr lang="en-US" sz="1400" b="1">
                <a:latin typeface="Tahoma" panose="020B0604030504040204" pitchFamily="34" charset="0"/>
                <a:ea typeface="Tahoma" panose="020B0604030504040204" pitchFamily="34" charset="0"/>
                <a:cs typeface="Tahoma" panose="020B0604030504040204" pitchFamily="34" charset="0"/>
              </a:rPr>
              <a:t>Phản hồi của DN về các giải pháp hỗ trợ quan trọng nhất</a:t>
            </a:r>
          </a:p>
        </p:txBody>
      </p:sp>
      <p:graphicFrame>
        <p:nvGraphicFramePr>
          <p:cNvPr id="16" name="Chart 15">
            <a:extLst>
              <a:ext uri="{FF2B5EF4-FFF2-40B4-BE49-F238E27FC236}">
                <a16:creationId xmlns:a16="http://schemas.microsoft.com/office/drawing/2014/main" id="{3D2EC6A3-D69B-4D63-B90D-909E9803C9FB}"/>
              </a:ext>
            </a:extLst>
          </p:cNvPr>
          <p:cNvGraphicFramePr/>
          <p:nvPr>
            <p:extLst>
              <p:ext uri="{D42A27DB-BD31-4B8C-83A1-F6EECF244321}">
                <p14:modId xmlns:p14="http://schemas.microsoft.com/office/powerpoint/2010/main" val="2931747856"/>
              </p:ext>
            </p:extLst>
          </p:nvPr>
        </p:nvGraphicFramePr>
        <p:xfrm>
          <a:off x="6258756" y="1414818"/>
          <a:ext cx="5549765" cy="24255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a:extLst>
              <a:ext uri="{FF2B5EF4-FFF2-40B4-BE49-F238E27FC236}">
                <a16:creationId xmlns:a16="http://schemas.microsoft.com/office/drawing/2014/main" id="{EDDE4B34-274D-4D65-90B1-40111BB41741}"/>
              </a:ext>
            </a:extLst>
          </p:cNvPr>
          <p:cNvGraphicFramePr/>
          <p:nvPr>
            <p:extLst>
              <p:ext uri="{D42A27DB-BD31-4B8C-83A1-F6EECF244321}">
                <p14:modId xmlns:p14="http://schemas.microsoft.com/office/powerpoint/2010/main" val="253476244"/>
              </p:ext>
            </p:extLst>
          </p:nvPr>
        </p:nvGraphicFramePr>
        <p:xfrm>
          <a:off x="6258756" y="4204629"/>
          <a:ext cx="5549766" cy="231704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26577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83478" y="39381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của covid-19 đến nền kinh tế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80693" y="1157223"/>
            <a:ext cx="11332401" cy="4879168"/>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spcBef>
                <a:spcPts val="1200"/>
              </a:spcBef>
            </a:pPr>
            <a:r>
              <a:rPr lang="en-US" sz="2000">
                <a:latin typeface="Tahoma" panose="020B0604030504040204" pitchFamily="34" charset="0"/>
                <a:ea typeface="Tahoma" panose="020B0604030504040204" pitchFamily="34" charset="0"/>
                <a:cs typeface="Tahoma" panose="020B0604030504040204" pitchFamily="34" charset="0"/>
              </a:rPr>
              <a:t>Đề xuất của các doanh nghiệp ngoài các giải pháp đã nêu trên:</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Tập trung việc nhanh chóng kiểm soát dịch bệnh </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Giảm thuế, miễn thuế, chi phí thuê mặt bằng thay vì chỉ là giãn, tạm hoãn</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Nhanh chóng triển khai các chính sách hỗ trợ đã ban hành</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Có giải pháp bình ổn giá nguyên vật liệu</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Giảm giá các đầu vào thiết yếu cho doanh nghiệp nh</a:t>
            </a:r>
            <a:r>
              <a:rPr lang="vi-VN" sz="1600" i="1">
                <a:latin typeface="Tahoma" panose="020B0604030504040204" pitchFamily="34" charset="0"/>
                <a:ea typeface="Tahoma" panose="020B0604030504040204" pitchFamily="34" charset="0"/>
                <a:cs typeface="Tahoma" panose="020B0604030504040204" pitchFamily="34" charset="0"/>
              </a:rPr>
              <a:t>ư</a:t>
            </a:r>
            <a:r>
              <a:rPr lang="en-US" sz="1600" i="1">
                <a:latin typeface="Tahoma" panose="020B0604030504040204" pitchFamily="34" charset="0"/>
                <a:ea typeface="Tahoma" panose="020B0604030504040204" pitchFamily="34" charset="0"/>
                <a:cs typeface="Tahoma" panose="020B0604030504040204" pitchFamily="34" charset="0"/>
              </a:rPr>
              <a:t> điện, xăng dầu</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Tạm dừng thu phí c</a:t>
            </a:r>
            <a:r>
              <a:rPr lang="vi-VN" sz="1600" i="1">
                <a:latin typeface="Tahoma" panose="020B0604030504040204" pitchFamily="34" charset="0"/>
                <a:ea typeface="Tahoma" panose="020B0604030504040204" pitchFamily="34" charset="0"/>
                <a:cs typeface="Tahoma" panose="020B0604030504040204" pitchFamily="34" charset="0"/>
              </a:rPr>
              <a:t>ơ</a:t>
            </a:r>
            <a:r>
              <a:rPr lang="en-US" sz="1600" i="1">
                <a:latin typeface="Tahoma" panose="020B0604030504040204" pitchFamily="34" charset="0"/>
                <a:ea typeface="Tahoma" panose="020B0604030504040204" pitchFamily="34" charset="0"/>
                <a:cs typeface="Tahoma" panose="020B0604030504040204" pitchFamily="34" charset="0"/>
              </a:rPr>
              <a:t> sở hạ tầng</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Ngừng các hoạt động thanh tra kiểm tra trong thời gian này</a:t>
            </a:r>
          </a:p>
          <a:p>
            <a:pPr lvl="2">
              <a:spcBef>
                <a:spcPts val="1200"/>
              </a:spcBef>
            </a:pPr>
            <a:r>
              <a:rPr lang="en-US" sz="1600" i="1">
                <a:latin typeface="Tahoma" panose="020B0604030504040204" pitchFamily="34" charset="0"/>
                <a:ea typeface="Tahoma" panose="020B0604030504040204" pitchFamily="34" charset="0"/>
                <a:cs typeface="Tahoma" panose="020B0604030504040204" pitchFamily="34" charset="0"/>
              </a:rPr>
              <a:t>Ổn định lạm phát</a:t>
            </a:r>
          </a:p>
        </p:txBody>
      </p:sp>
      <p:sp>
        <p:nvSpPr>
          <p:cNvPr id="11" name="Content Placeholder 2">
            <a:extLst>
              <a:ext uri="{FF2B5EF4-FFF2-40B4-BE49-F238E27FC236}">
                <a16:creationId xmlns:a16="http://schemas.microsoft.com/office/drawing/2014/main" id="{89CD60BC-5586-419A-8872-0FCD6658C2AE}"/>
              </a:ext>
            </a:extLst>
          </p:cNvPr>
          <p:cNvSpPr txBox="1">
            <a:spLocks/>
          </p:cNvSpPr>
          <p:nvPr/>
        </p:nvSpPr>
        <p:spPr>
          <a:xfrm>
            <a:off x="7287660" y="6230794"/>
            <a:ext cx="4428219" cy="466789"/>
          </a:xfrm>
          <a:prstGeom prst="rect">
            <a:avLst/>
          </a:prstGeom>
        </p:spPr>
        <p:txBody>
          <a:bodyPr vert="horz" lIns="91440" tIns="45720" rIns="91440" bIns="45720" rtlCol="0" anchor="ctr">
            <a:normAutofit fontScale="925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None/>
            </a:pPr>
            <a:r>
              <a:rPr lang="en-US" sz="1400" i="1">
                <a:solidFill>
                  <a:schemeClr val="tx1"/>
                </a:solidFill>
                <a:latin typeface="Tahoma" panose="020B0604030504040204" pitchFamily="34" charset="0"/>
                <a:ea typeface="Tahoma" panose="020B0604030504040204" pitchFamily="34" charset="0"/>
                <a:cs typeface="Tahoma" panose="020B0604030504040204" pitchFamily="34" charset="0"/>
              </a:rPr>
              <a:t>Nguồn: Khảo sát của ĐHKTQD tính đến ngày 01/04/2020</a:t>
            </a:r>
          </a:p>
        </p:txBody>
      </p:sp>
    </p:spTree>
    <p:extLst>
      <p:ext uri="{BB962C8B-B14F-4D97-AF65-F5344CB8AC3E}">
        <p14:creationId xmlns:p14="http://schemas.microsoft.com/office/powerpoint/2010/main" val="4109204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Những Hành động của chính phủ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455937"/>
            <a:ext cx="11355525" cy="4332304"/>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nSpc>
                <a:spcPct val="125000"/>
              </a:lnSpc>
              <a:spcBef>
                <a:spcPts val="1200"/>
              </a:spcBef>
              <a:spcAft>
                <a:spcPts val="1200"/>
              </a:spcAft>
              <a:buNone/>
            </a:pPr>
            <a:r>
              <a:rPr lang="en-US" sz="2600" u="sng">
                <a:latin typeface="Tahoma" panose="020B0604030504040204" pitchFamily="34" charset="0"/>
                <a:ea typeface="Tahoma" panose="020B0604030504040204" pitchFamily="34" charset="0"/>
                <a:cs typeface="Tahoma" panose="020B0604030504040204" pitchFamily="34" charset="0"/>
              </a:rPr>
              <a:t>Tiền tệ</a:t>
            </a:r>
          </a:p>
          <a:p>
            <a:pPr>
              <a:lnSpc>
                <a:spcPct val="125000"/>
              </a:lnSpc>
              <a:spcBef>
                <a:spcPts val="12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Cơ cấu lại thời hạn trả nợ, miễn, giảm lãi, phí, giữ nguyên nhóm nợ nhằm hỗ trợ khách hàng chịu ảnh hưởng (Thông t</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 01/2020/TT-NHNN ngày 13/03/2020).</a:t>
            </a:r>
          </a:p>
          <a:p>
            <a:pPr>
              <a:lnSpc>
                <a:spcPct val="125000"/>
              </a:lnSpc>
              <a:spcBef>
                <a:spcPts val="12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Giảm 4 lãi suất điều hành - lãi suất tái cấp vốn, lãi suất chiết khấu và lãi suất cho vay qua đêm trong thanh toán điện tử liên ngân hàng và cho vay bù đắp thiếu hụt vốn trong thanh toán bù trừ (ngày 16/03/2020).</a:t>
            </a:r>
          </a:p>
          <a:p>
            <a:pPr>
              <a:lnSpc>
                <a:spcPct val="125000"/>
              </a:lnSpc>
              <a:spcBef>
                <a:spcPts val="12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CIC chiết khấu 50% trên tổng số tiền phải thanh toán hàng tháng của tổ chức tín dụng, chi nhánh ngân hàng nước ngoài tại Việt Nam đến cuối năm 2020 (ngày 16/03/2020).</a:t>
            </a:r>
          </a:p>
          <a:p>
            <a:pPr>
              <a:lnSpc>
                <a:spcPct val="125000"/>
              </a:lnSpc>
              <a:spcBef>
                <a:spcPts val="12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Các ngân hàng th</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ơng mại giảm phí chuyển tiền liên ngân hàng (ngày 26/03/2020).</a:t>
            </a:r>
          </a:p>
        </p:txBody>
      </p:sp>
    </p:spTree>
    <p:extLst>
      <p:ext uri="{BB962C8B-B14F-4D97-AF65-F5344CB8AC3E}">
        <p14:creationId xmlns:p14="http://schemas.microsoft.com/office/powerpoint/2010/main" val="3486656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Những Hành động của chính phủ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112725"/>
            <a:ext cx="11521015" cy="5647619"/>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nSpc>
                <a:spcPct val="120000"/>
              </a:lnSpc>
              <a:spcBef>
                <a:spcPts val="600"/>
              </a:spcBef>
              <a:spcAft>
                <a:spcPts val="1200"/>
              </a:spcAft>
              <a:buNone/>
            </a:pPr>
            <a:r>
              <a:rPr lang="en-US" sz="2600" u="sng">
                <a:latin typeface="Tahoma" panose="020B0604030504040204" pitchFamily="34" charset="0"/>
                <a:ea typeface="Tahoma" panose="020B0604030504040204" pitchFamily="34" charset="0"/>
                <a:cs typeface="Tahoma" panose="020B0604030504040204" pitchFamily="34" charset="0"/>
              </a:rPr>
              <a:t>Tài khóa</a:t>
            </a:r>
          </a:p>
          <a:p>
            <a:pPr>
              <a:lnSpc>
                <a:spcPct val="120000"/>
              </a:lnSpc>
              <a:spcBef>
                <a:spcPts val="600"/>
              </a:spcBef>
              <a:spcAft>
                <a:spcPts val="1200"/>
              </a:spcAft>
            </a:pPr>
            <a:r>
              <a:rPr lang="vi-VN">
                <a:latin typeface="Tahoma" panose="020B0604030504040204" pitchFamily="34" charset="0"/>
                <a:ea typeface="Tahoma" panose="020B0604030504040204" pitchFamily="34" charset="0"/>
                <a:cs typeface="Tahoma" panose="020B0604030504040204" pitchFamily="34" charset="0"/>
              </a:rPr>
              <a:t>Đề xuất chuyển đổi hình thức đầu tư </a:t>
            </a:r>
            <a:r>
              <a:rPr lang="en-US">
                <a:latin typeface="Tahoma" panose="020B0604030504040204" pitchFamily="34" charset="0"/>
                <a:ea typeface="Tahoma" panose="020B0604030504040204" pitchFamily="34" charset="0"/>
                <a:cs typeface="Tahoma" panose="020B0604030504040204" pitchFamily="34" charset="0"/>
              </a:rPr>
              <a:t>một số dự án PPP sang </a:t>
            </a:r>
            <a:r>
              <a:rPr lang="vi-VN">
                <a:latin typeface="Tahoma" panose="020B0604030504040204" pitchFamily="34" charset="0"/>
                <a:ea typeface="Tahoma" panose="020B0604030504040204" pitchFamily="34" charset="0"/>
                <a:cs typeface="Tahoma" panose="020B0604030504040204" pitchFamily="34" charset="0"/>
              </a:rPr>
              <a:t>đầu tư công; cho phép áp dụng hình thức chỉ định thầu (kèm theo cắt giảm 5% so với dự toán) khi triển khai thực hiện các dự án</a:t>
            </a:r>
            <a:r>
              <a:rPr lang="en-US">
                <a:latin typeface="Tahoma" panose="020B0604030504040204" pitchFamily="34" charset="0"/>
                <a:ea typeface="Tahoma" panose="020B0604030504040204" pitchFamily="34" charset="0"/>
                <a:cs typeface="Tahoma" panose="020B0604030504040204" pitchFamily="34" charset="0"/>
              </a:rPr>
              <a:t> (ngày 25/03/2020).</a:t>
            </a:r>
          </a:p>
          <a:p>
            <a:pPr>
              <a:lnSpc>
                <a:spcPct val="120000"/>
              </a:lnSpc>
              <a:spcBef>
                <a:spcPts val="600"/>
              </a:spcBef>
              <a:spcAft>
                <a:spcPts val="1200"/>
              </a:spcAft>
            </a:pPr>
            <a:r>
              <a:rPr lang="en-US" sz="1600">
                <a:latin typeface="Tahoma" panose="020B0604030504040204" pitchFamily="34" charset="0"/>
                <a:ea typeface="Tahoma" panose="020B0604030504040204" pitchFamily="34" charset="0"/>
                <a:cs typeface="Tahoma" panose="020B0604030504040204" pitchFamily="34" charset="0"/>
              </a:rPr>
              <a:t>Trình Chính phủ về việc gia hạn thời gian nộp thuế, phí, lệ phí và tiền thuê đất với tổng gói hỗ trợ 80.000 tỷ đồng đối với nhiều ngành chịu ảnh h</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ởng. </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u tiên h</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ớng đến các doanh nghiệp nhỏ và siêu nhỏ (Tờ trình 47/TTr-BTC ngày 26/03/2020). </a:t>
            </a:r>
          </a:p>
          <a:p>
            <a:pPr>
              <a:lnSpc>
                <a:spcPct val="120000"/>
              </a:lnSpc>
              <a:spcBef>
                <a:spcPts val="600"/>
              </a:spcBef>
              <a:spcAft>
                <a:spcPts val="1200"/>
              </a:spcAft>
            </a:pPr>
            <a:r>
              <a:rPr lang="en-US" sz="1600">
                <a:latin typeface="Tahoma" panose="020B0604030504040204" pitchFamily="34" charset="0"/>
                <a:ea typeface="Tahoma" panose="020B0604030504040204" pitchFamily="34" charset="0"/>
                <a:cs typeface="Tahoma" panose="020B0604030504040204" pitchFamily="34" charset="0"/>
              </a:rPr>
              <a:t>Giảm và miễn thu đối với 15 loại dịch vụ chứng khoán ít nhất 5 tháng (Thông t</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 14/2020/TT-BTC ngày 18/03/2020).</a:t>
            </a:r>
          </a:p>
          <a:p>
            <a:pPr>
              <a:lnSpc>
                <a:spcPct val="120000"/>
              </a:lnSpc>
              <a:spcBef>
                <a:spcPts val="600"/>
              </a:spcBef>
              <a:spcAft>
                <a:spcPts val="1200"/>
              </a:spcAft>
            </a:pPr>
            <a:r>
              <a:rPr lang="en-US">
                <a:latin typeface="Tahoma" panose="020B0604030504040204" pitchFamily="34" charset="0"/>
                <a:ea typeface="Tahoma" panose="020B0604030504040204" pitchFamily="34" charset="0"/>
                <a:cs typeface="Tahoma" panose="020B0604030504040204" pitchFamily="34" charset="0"/>
              </a:rPr>
              <a:t>Đề xuất các biện pháp phát triển các vùng sản xuất, khu CN, khu KT để chủ động nguồn cung ứng nguyên liệu trong nước; các chính sách ưu đãi phù hợp, trước hết đối với các ngành chịu ảnh hưởng lớn nh</a:t>
            </a:r>
            <a:r>
              <a:rPr lang="vi-VN">
                <a:latin typeface="Tahoma" panose="020B0604030504040204" pitchFamily="34" charset="0"/>
                <a:ea typeface="Tahoma" panose="020B0604030504040204" pitchFamily="34" charset="0"/>
                <a:cs typeface="Tahoma" panose="020B0604030504040204" pitchFamily="34" charset="0"/>
              </a:rPr>
              <a:t>ư</a:t>
            </a:r>
            <a:r>
              <a:rPr lang="en-US">
                <a:latin typeface="Tahoma" panose="020B0604030504040204" pitchFamily="34" charset="0"/>
                <a:ea typeface="Tahoma" panose="020B0604030504040204" pitchFamily="34" charset="0"/>
                <a:cs typeface="Tahoma" panose="020B0604030504040204" pitchFamily="34" charset="0"/>
              </a:rPr>
              <a:t> dệt may, da giày; khuyến khích sản xuất linh kiện, SFTG trong nước thay thế nhập khẩu (Chỉ thị 06/CT-BCT ngày 11/03/2020).</a:t>
            </a:r>
          </a:p>
          <a:p>
            <a:pPr>
              <a:lnSpc>
                <a:spcPct val="120000"/>
              </a:lnSpc>
              <a:spcBef>
                <a:spcPts val="600"/>
              </a:spcBef>
              <a:spcAft>
                <a:spcPts val="1200"/>
              </a:spcAft>
            </a:pPr>
            <a:r>
              <a:rPr lang="en-US">
                <a:latin typeface="Tahoma" panose="020B0604030504040204" pitchFamily="34" charset="0"/>
                <a:ea typeface="Tahoma" panose="020B0604030504040204" pitchFamily="34" charset="0"/>
                <a:cs typeface="Tahoma" panose="020B0604030504040204" pitchFamily="34" charset="0"/>
              </a:rPr>
              <a:t>Đề xuất đẩy nhanh tiến độ thực hiện, giải ngân vốn đầu tư, khẩn trương hoàn thiện thủ tục đầu tư, giao hết kế hoạch vốn đầu tư ngân sách nhà nước năm ngay trong tháng 3; đẩy nhanh tiến độ thực hiện và giải ngân kế hoạch vốn đầu tư công còn lại của năm 2019 và 2020 (bao gồm vốn ODA) (Chỉ thị 06/CT-BCT ngày 11/03/2020).</a:t>
            </a:r>
            <a:endParaRPr lang="en-US" sz="16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98664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Những Hành động của chính phủ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094971"/>
            <a:ext cx="11521015" cy="5647619"/>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spcBef>
                <a:spcPts val="600"/>
              </a:spcBef>
              <a:buNone/>
            </a:pPr>
            <a:r>
              <a:rPr lang="en-US" sz="2600" u="sng">
                <a:latin typeface="Tahoma" panose="020B0604030504040204" pitchFamily="34" charset="0"/>
                <a:ea typeface="Tahoma" panose="020B0604030504040204" pitchFamily="34" charset="0"/>
                <a:cs typeface="Tahoma" panose="020B0604030504040204" pitchFamily="34" charset="0"/>
              </a:rPr>
              <a:t>Hỗ trợ người lao động</a:t>
            </a:r>
          </a:p>
          <a:p>
            <a:pPr>
              <a:spcBef>
                <a:spcPts val="600"/>
              </a:spcBef>
            </a:pPr>
            <a:r>
              <a:rPr lang="en-US" sz="1600">
                <a:latin typeface="Tahoma" panose="020B0604030504040204" pitchFamily="34" charset="0"/>
                <a:ea typeface="Tahoma" panose="020B0604030504040204" pitchFamily="34" charset="0"/>
                <a:cs typeface="Tahoma" panose="020B0604030504040204" pitchFamily="34" charset="0"/>
              </a:rPr>
              <a:t>Đề xuất tạm dừng đóng BHXH. Tập trung: (i) người lao động bị ngừng việc, thôi việc; (ii) doanh nghiệp có trên 50% lao động phải nghỉ việc, giãn việc, doanh nghiệp bị từ 50% trở lên. Thời gian đến hết 2020. Tác động đến 1,5 triệu đến 3 triệu lao động, 150.000 - 200.000 doanh nghiệp với kinh phí từ 25.000 - 49.000 tỉ đồng (Ngày 18/03/2020).</a:t>
            </a:r>
          </a:p>
          <a:p>
            <a:pPr>
              <a:spcBef>
                <a:spcPts val="600"/>
              </a:spcBef>
            </a:pPr>
            <a:r>
              <a:rPr lang="en-US" sz="1600">
                <a:latin typeface="Tahoma" panose="020B0604030504040204" pitchFamily="34" charset="0"/>
                <a:ea typeface="Tahoma" panose="020B0604030504040204" pitchFamily="34" charset="0"/>
                <a:cs typeface="Tahoma" panose="020B0604030504040204" pitchFamily="34" charset="0"/>
              </a:rPr>
              <a:t>Đề xuất doanh nghiệp được hỗ trợ tiền để trả lương trong trường hợp người lao động ngừng việc tạm thời; cho doanh nghiệp vay không lãi để trả lương, bảo hiểm, chi trợ cấp cho người lao động trong trường hợp người lao động phải thôi việc, mất việc (Ngày 18/03/2020).</a:t>
            </a:r>
          </a:p>
          <a:p>
            <a:pPr>
              <a:spcBef>
                <a:spcPts val="600"/>
              </a:spcBef>
            </a:pPr>
            <a:r>
              <a:rPr lang="en-US" sz="1600">
                <a:latin typeface="Tahoma" panose="020B0604030504040204" pitchFamily="34" charset="0"/>
                <a:ea typeface="Tahoma" panose="020B0604030504040204" pitchFamily="34" charset="0"/>
                <a:cs typeface="Tahoma" panose="020B0604030504040204" pitchFamily="34" charset="0"/>
              </a:rPr>
              <a:t>Đề xuất cho vay lãi suất thấp (3.96% - 12 tháng) vốn sản xuất, phục hồi sản xuất, hỗ trợ tìm nguyên liệu, vật liệu phụ liệu mới để tiếp tục tái tạo sản xuất.  </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ớc tính khoảng 350.000 lao động (với mức vay bình quân 30 triệu đồng/lao động) và 20.000 cơ sở sản xuất kinh doanh (mức vay bình quân 500 triệu đồng/cơ sở) thì số tiền huy động cần 20.000 tỉ đồng. Kinh phí cấp bù lãi suất khoảng 800 tỉ đồng (Ngày 18/03/2020).</a:t>
            </a:r>
          </a:p>
          <a:p>
            <a:pPr>
              <a:spcBef>
                <a:spcPts val="600"/>
              </a:spcBef>
            </a:pPr>
            <a:r>
              <a:rPr lang="en-US" sz="1600">
                <a:latin typeface="Tahoma" panose="020B0604030504040204" pitchFamily="34" charset="0"/>
                <a:ea typeface="Tahoma" panose="020B0604030504040204" pitchFamily="34" charset="0"/>
                <a:cs typeface="Tahoma" panose="020B0604030504040204" pitchFamily="34" charset="0"/>
              </a:rPr>
              <a:t>Tạm hoãn đóng kinh phí công đoàn 6 tháng (Ngày 18/03/2020).</a:t>
            </a:r>
          </a:p>
          <a:p>
            <a:pPr>
              <a:spcBef>
                <a:spcPts val="600"/>
              </a:spcBef>
            </a:pPr>
            <a:r>
              <a:rPr lang="en-US" sz="1600">
                <a:latin typeface="Tahoma" panose="020B0604030504040204" pitchFamily="34" charset="0"/>
                <a:ea typeface="Tahoma" panose="020B0604030504040204" pitchFamily="34" charset="0"/>
                <a:cs typeface="Tahoma" panose="020B0604030504040204" pitchFamily="34" charset="0"/>
              </a:rPr>
              <a:t>Đề xuất giảm 15-20% học phí trong năm 2020 cho toàn bộ học sinh, sinh viên các cơ sở giáo dục nghề nghiệp; miễn, giảm 100% học phí đối với học sinh, sinh viên là thành viên của hộ gia đình có người bị nhiễm dịch Covid-19, giảm 15-20% học phí trong năm 2020 cho toàn bộ học sinh, sinh viên (ngày 24/03/2020).</a:t>
            </a:r>
          </a:p>
        </p:txBody>
      </p:sp>
    </p:spTree>
    <p:extLst>
      <p:ext uri="{BB962C8B-B14F-4D97-AF65-F5344CB8AC3E}">
        <p14:creationId xmlns:p14="http://schemas.microsoft.com/office/powerpoint/2010/main" val="372669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319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Tổng quan về tình hình đại dịch covid-19</a:t>
            </a:r>
          </a:p>
        </p:txBody>
      </p:sp>
      <p:sp>
        <p:nvSpPr>
          <p:cNvPr id="3" name="Content Placeholder 2">
            <a:extLst>
              <a:ext uri="{FF2B5EF4-FFF2-40B4-BE49-F238E27FC236}">
                <a16:creationId xmlns:a16="http://schemas.microsoft.com/office/drawing/2014/main" id="{47FDF05C-CB7A-405F-A735-ED1DEAA33D85}"/>
              </a:ext>
            </a:extLst>
          </p:cNvPr>
          <p:cNvSpPr>
            <a:spLocks noGrp="1"/>
          </p:cNvSpPr>
          <p:nvPr>
            <p:ph idx="1"/>
          </p:nvPr>
        </p:nvSpPr>
        <p:spPr>
          <a:xfrm>
            <a:off x="0" y="6391211"/>
            <a:ext cx="8161278" cy="466789"/>
          </a:xfrm>
        </p:spPr>
        <p:txBody>
          <a:bodyPr>
            <a:normAutofit/>
          </a:body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Bloomberg dẫn số liệu từ Đại học John Hopkins, truy cập ngày 27/3/2020</a:t>
            </a:r>
            <a:endParaRPr lang="en-US" sz="1400">
              <a:latin typeface="Tahoma" panose="020B0604030504040204" pitchFamily="34" charset="0"/>
              <a:ea typeface="Tahoma" panose="020B0604030504040204" pitchFamily="34" charset="0"/>
              <a:cs typeface="Tahoma" panose="020B0604030504040204" pitchFamily="34" charset="0"/>
            </a:endParaRP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8256233" y="1971611"/>
            <a:ext cx="3666477" cy="2937740"/>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1600" i="1" u="sng">
                <a:latin typeface="Tahoma" panose="020B0604030504040204" pitchFamily="34" charset="0"/>
                <a:ea typeface="Tahoma" panose="020B0604030504040204" pitchFamily="34" charset="0"/>
                <a:cs typeface="Tahoma" panose="020B0604030504040204" pitchFamily="34" charset="0"/>
              </a:rPr>
              <a:t>Giai đoạn 1</a:t>
            </a:r>
            <a:r>
              <a:rPr lang="en-US" sz="1600" i="1">
                <a:latin typeface="Tahoma" panose="020B0604030504040204" pitchFamily="34" charset="0"/>
                <a:ea typeface="Tahoma" panose="020B0604030504040204" pitchFamily="34" charset="0"/>
                <a:cs typeface="Tahoma" panose="020B0604030504040204" pitchFamily="34" charset="0"/>
              </a:rPr>
              <a:t>: Bùng phát dịch ở TQ – 31/12/2019 đến 02/03/2020 </a:t>
            </a:r>
          </a:p>
          <a:p>
            <a:r>
              <a:rPr lang="en-US" sz="1600" i="1" u="sng">
                <a:latin typeface="Tahoma" panose="020B0604030504040204" pitchFamily="34" charset="0"/>
                <a:ea typeface="Tahoma" panose="020B0604030504040204" pitchFamily="34" charset="0"/>
                <a:cs typeface="Tahoma" panose="020B0604030504040204" pitchFamily="34" charset="0"/>
              </a:rPr>
              <a:t>Giai đoạn 2</a:t>
            </a:r>
            <a:r>
              <a:rPr lang="en-US" sz="1600" i="1">
                <a:latin typeface="Tahoma" panose="020B0604030504040204" pitchFamily="34" charset="0"/>
                <a:ea typeface="Tahoma" panose="020B0604030504040204" pitchFamily="34" charset="0"/>
                <a:cs typeface="Tahoma" panose="020B0604030504040204" pitchFamily="34" charset="0"/>
              </a:rPr>
              <a:t>: Bùng phát dịch toàn thế giới đặc biệt Hàn Quốc, Châu Âu và Bắc Mỹ - từ 02/03/2020</a:t>
            </a:r>
          </a:p>
        </p:txBody>
      </p:sp>
      <p:pic>
        <p:nvPicPr>
          <p:cNvPr id="6" name="Picture 5">
            <a:extLst>
              <a:ext uri="{FF2B5EF4-FFF2-40B4-BE49-F238E27FC236}">
                <a16:creationId xmlns:a16="http://schemas.microsoft.com/office/drawing/2014/main" id="{9B9CA905-8618-4930-8DA0-F4950E3E0181}"/>
              </a:ext>
            </a:extLst>
          </p:cNvPr>
          <p:cNvPicPr/>
          <p:nvPr/>
        </p:nvPicPr>
        <p:blipFill>
          <a:blip r:embed="rId2"/>
          <a:stretch>
            <a:fillRect/>
          </a:stretch>
        </p:blipFill>
        <p:spPr>
          <a:xfrm>
            <a:off x="401696" y="1247775"/>
            <a:ext cx="7854537" cy="5143436"/>
          </a:xfrm>
          <a:prstGeom prst="rect">
            <a:avLst/>
          </a:prstGeom>
        </p:spPr>
      </p:pic>
    </p:spTree>
    <p:extLst>
      <p:ext uri="{BB962C8B-B14F-4D97-AF65-F5344CB8AC3E}">
        <p14:creationId xmlns:p14="http://schemas.microsoft.com/office/powerpoint/2010/main" val="11006800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Những Hành động của chính phủ 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367161"/>
            <a:ext cx="11521015" cy="3963879"/>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spcBef>
                <a:spcPts val="600"/>
              </a:spcBef>
              <a:buNone/>
            </a:pPr>
            <a:r>
              <a:rPr lang="en-US" sz="2600" u="sng">
                <a:latin typeface="Tahoma" panose="020B0604030504040204" pitchFamily="34" charset="0"/>
                <a:ea typeface="Tahoma" panose="020B0604030504040204" pitchFamily="34" charset="0"/>
                <a:cs typeface="Tahoma" panose="020B0604030504040204" pitchFamily="34" charset="0"/>
              </a:rPr>
              <a:t>Hỗ trợ người lao động: </a:t>
            </a:r>
            <a:r>
              <a:rPr lang="en-US" sz="2200">
                <a:latin typeface="Tahoma" panose="020B0604030504040204" pitchFamily="34" charset="0"/>
                <a:ea typeface="Tahoma" panose="020B0604030504040204" pitchFamily="34" charset="0"/>
                <a:cs typeface="Tahoma" panose="020B0604030504040204" pitchFamily="34" charset="0"/>
              </a:rPr>
              <a:t>Ngày 31/03/2020, Chính phủ yêu cầu các Bộ, ngành chuẩn bị gói hỗ trợ cho 5 nhóm đối t</a:t>
            </a:r>
            <a:r>
              <a:rPr lang="vi-VN" sz="2200">
                <a:latin typeface="Tahoma" panose="020B0604030504040204" pitchFamily="34" charset="0"/>
                <a:ea typeface="Tahoma" panose="020B0604030504040204" pitchFamily="34" charset="0"/>
                <a:cs typeface="Tahoma" panose="020B0604030504040204" pitchFamily="34" charset="0"/>
              </a:rPr>
              <a:t>ư</a:t>
            </a:r>
            <a:r>
              <a:rPr lang="en-US" sz="2200">
                <a:latin typeface="Tahoma" panose="020B0604030504040204" pitchFamily="34" charset="0"/>
                <a:ea typeface="Tahoma" panose="020B0604030504040204" pitchFamily="34" charset="0"/>
                <a:cs typeface="Tahoma" panose="020B0604030504040204" pitchFamily="34" charset="0"/>
              </a:rPr>
              <a:t>ợng, tr</a:t>
            </a:r>
            <a:r>
              <a:rPr lang="vi-VN" sz="2200">
                <a:latin typeface="Tahoma" panose="020B0604030504040204" pitchFamily="34" charset="0"/>
                <a:ea typeface="Tahoma" panose="020B0604030504040204" pitchFamily="34" charset="0"/>
                <a:cs typeface="Tahoma" panose="020B0604030504040204" pitchFamily="34" charset="0"/>
              </a:rPr>
              <a:t>ư</a:t>
            </a:r>
            <a:r>
              <a:rPr lang="en-US" sz="2200">
                <a:latin typeface="Tahoma" panose="020B0604030504040204" pitchFamily="34" charset="0"/>
                <a:ea typeface="Tahoma" panose="020B0604030504040204" pitchFamily="34" charset="0"/>
                <a:cs typeface="Tahoma" panose="020B0604030504040204" pitchFamily="34" charset="0"/>
              </a:rPr>
              <a:t>ớc mắt trong 3 tháng quý 2:</a:t>
            </a:r>
          </a:p>
          <a:p>
            <a:pPr lvl="1">
              <a:spcBef>
                <a:spcPts val="600"/>
              </a:spcBef>
            </a:pPr>
            <a:r>
              <a:rPr lang="en-US" sz="1800">
                <a:latin typeface="Tahoma" panose="020B0604030504040204" pitchFamily="34" charset="0"/>
                <a:ea typeface="Tahoma" panose="020B0604030504040204" pitchFamily="34" charset="0"/>
                <a:cs typeface="Tahoma" panose="020B0604030504040204" pitchFamily="34" charset="0"/>
              </a:rPr>
              <a:t>Hộ nghèo: 1 triệu đồng/người/tháng</a:t>
            </a:r>
          </a:p>
          <a:p>
            <a:pPr lvl="1">
              <a:spcBef>
                <a:spcPts val="600"/>
              </a:spcBef>
            </a:pPr>
            <a:r>
              <a:rPr lang="en-US" sz="1800">
                <a:latin typeface="Tahoma" panose="020B0604030504040204" pitchFamily="34" charset="0"/>
                <a:ea typeface="Tahoma" panose="020B0604030504040204" pitchFamily="34" charset="0"/>
                <a:cs typeface="Tahoma" panose="020B0604030504040204" pitchFamily="34" charset="0"/>
              </a:rPr>
              <a:t>Đối tượng bảo trợ xã hội, người có công: 500.000 đồng/người/tháng.</a:t>
            </a:r>
          </a:p>
          <a:p>
            <a:pPr lvl="1">
              <a:spcBef>
                <a:spcPts val="600"/>
              </a:spcBef>
            </a:pPr>
            <a:r>
              <a:rPr lang="en-US" sz="1800">
                <a:latin typeface="Tahoma" panose="020B0604030504040204" pitchFamily="34" charset="0"/>
                <a:ea typeface="Tahoma" panose="020B0604030504040204" pitchFamily="34" charset="0"/>
                <a:cs typeface="Tahoma" panose="020B0604030504040204" pitchFamily="34" charset="0"/>
              </a:rPr>
              <a:t>Người lao động có hợp đồng với doanh nghiệp nhưng phải nghỉ việc, làm việc bán thời gian, nghỉ không lương giảm thu nhập: 1,8 triệu đồng/người/tháng (50% lương tối thiểu). Doanh nghiệp cùng chi trả 50% còn lại.</a:t>
            </a:r>
          </a:p>
          <a:p>
            <a:pPr lvl="1">
              <a:spcBef>
                <a:spcPts val="600"/>
              </a:spcBef>
            </a:pPr>
            <a:r>
              <a:rPr lang="en-US" sz="1800">
                <a:latin typeface="Tahoma" panose="020B0604030504040204" pitchFamily="34" charset="0"/>
                <a:ea typeface="Tahoma" panose="020B0604030504040204" pitchFamily="34" charset="0"/>
                <a:cs typeface="Tahoma" panose="020B0604030504040204" pitchFamily="34" charset="0"/>
              </a:rPr>
              <a:t>Hộ kinh doanh cá thể phải tạm ngừng kinh doanh gặp khó khăn nhất do COVID-19: 1 triệu đồng/tháng.</a:t>
            </a:r>
          </a:p>
          <a:p>
            <a:pPr lvl="1">
              <a:spcBef>
                <a:spcPts val="600"/>
              </a:spcBef>
            </a:pPr>
            <a:r>
              <a:rPr lang="en-US" sz="1800">
                <a:latin typeface="Tahoma" panose="020B0604030504040204" pitchFamily="34" charset="0"/>
                <a:ea typeface="Tahoma" panose="020B0604030504040204" pitchFamily="34" charset="0"/>
                <a:cs typeface="Tahoma" panose="020B0604030504040204" pitchFamily="34" charset="0"/>
              </a:rPr>
              <a:t>Người lao động tự do không có hợp đồng, mất việc hoặc không có việc làm: 1 triệu đồng/người/tháng. </a:t>
            </a:r>
          </a:p>
        </p:txBody>
      </p:sp>
    </p:spTree>
    <p:extLst>
      <p:ext uri="{BB962C8B-B14F-4D97-AF65-F5344CB8AC3E}">
        <p14:creationId xmlns:p14="http://schemas.microsoft.com/office/powerpoint/2010/main" val="2865972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210381"/>
            <a:ext cx="11355525" cy="504648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spcBef>
                <a:spcPts val="600"/>
              </a:spcBef>
            </a:pPr>
            <a:r>
              <a:rPr lang="en-US" sz="2600" u="sng">
                <a:latin typeface="Tahoma" panose="020B0604030504040204" pitchFamily="34" charset="0"/>
                <a:ea typeface="Tahoma" panose="020B0604030504040204" pitchFamily="34" charset="0"/>
                <a:cs typeface="Tahoma" panose="020B0604030504040204" pitchFamily="34" charset="0"/>
              </a:rPr>
              <a:t>Quan điểm:</a:t>
            </a:r>
            <a:r>
              <a:rPr lang="en-US" sz="2600">
                <a:latin typeface="Tahoma" panose="020B0604030504040204" pitchFamily="34" charset="0"/>
                <a:ea typeface="Tahoma" panose="020B0604030504040204" pitchFamily="34" charset="0"/>
                <a:cs typeface="Tahoma" panose="020B0604030504040204" pitchFamily="34" charset="0"/>
              </a:rPr>
              <a:t> </a:t>
            </a:r>
          </a:p>
          <a:p>
            <a:pPr lvl="1" algn="just">
              <a:lnSpc>
                <a:spcPct val="110000"/>
              </a:lnSpc>
              <a:spcBef>
                <a:spcPts val="600"/>
              </a:spcBef>
            </a:pPr>
            <a:r>
              <a:rPr lang="en-US" sz="1600">
                <a:latin typeface="Tahoma" panose="020B0604030504040204" pitchFamily="34" charset="0"/>
                <a:ea typeface="Tahoma" panose="020B0604030504040204" pitchFamily="34" charset="0"/>
                <a:cs typeface="Tahoma" panose="020B0604030504040204" pitchFamily="34" charset="0"/>
              </a:rPr>
              <a:t>Kinh tế Việt Nam đang đứng trước một đợt suy giảm lớn xuất phát từ một nguyên nhân phi kinh tế. Trong bối cảnh này, các chính sách điều hành vĩ mô có ảnh hưởng quan trọng tới sức đề kháng (khả năng chịu đựng) của nền kinh tế, giảm thiểu các tác động tiêu cực của dịch bệnh. Đặc biệt, chúng sẽ quyết định nền kinh tế có khả năng phục hồi nhanh chóng hay không một khi bệnh dịch được kiểm soát. </a:t>
            </a:r>
          </a:p>
          <a:p>
            <a:pPr lvl="1" algn="just">
              <a:lnSpc>
                <a:spcPct val="110000"/>
              </a:lnSpc>
              <a:spcBef>
                <a:spcPts val="600"/>
              </a:spcBef>
            </a:pPr>
            <a:r>
              <a:rPr lang="en-US" sz="1600">
                <a:latin typeface="Tahoma" panose="020B0604030504040204" pitchFamily="34" charset="0"/>
                <a:ea typeface="Tahoma" panose="020B0604030504040204" pitchFamily="34" charset="0"/>
                <a:cs typeface="Tahoma" panose="020B0604030504040204" pitchFamily="34" charset="0"/>
              </a:rPr>
              <a:t>Tác động của dịch bệnh tới các ngành kinh tế có sự khác biệt rất lớn. Một số ngành chịu ảnh hưởng nặng nề, các doanh nghiệp có khả năng phá sản hàng loạt (hàng không, du lịch, thư</a:t>
            </a:r>
            <a:r>
              <a:rPr lang="vi-VN" sz="1600">
                <a:latin typeface="Tahoma" panose="020B0604030504040204" pitchFamily="34" charset="0"/>
                <a:ea typeface="Tahoma" panose="020B0604030504040204" pitchFamily="34" charset="0"/>
                <a:cs typeface="Tahoma" panose="020B0604030504040204" pitchFamily="34" charset="0"/>
              </a:rPr>
              <a:t>ơ</a:t>
            </a:r>
            <a:r>
              <a:rPr lang="en-US" sz="1600">
                <a:latin typeface="Tahoma" panose="020B0604030504040204" pitchFamily="34" charset="0"/>
                <a:ea typeface="Tahoma" panose="020B0604030504040204" pitchFamily="34" charset="0"/>
                <a:cs typeface="Tahoma" panose="020B0604030504040204" pitchFamily="34" charset="0"/>
              </a:rPr>
              <a:t>ng mại, dịch vụ). Một số ngành vẫn có cơ hội phát triển tốt (thiết bị y tế, dược phẩm, nông sản…). Do vậy, cần có sự lựa chọn hợp lý các chính sách cũng như đối tượng hỗ trợ.</a:t>
            </a:r>
          </a:p>
          <a:p>
            <a:pPr lvl="1" algn="just">
              <a:lnSpc>
                <a:spcPct val="110000"/>
              </a:lnSpc>
              <a:spcBef>
                <a:spcPts val="600"/>
              </a:spcBef>
            </a:pPr>
            <a:r>
              <a:rPr lang="en-US" sz="1600">
                <a:latin typeface="Tahoma" panose="020B0604030504040204" pitchFamily="34" charset="0"/>
                <a:ea typeface="Tahoma" panose="020B0604030504040204" pitchFamily="34" charset="0"/>
                <a:cs typeface="Tahoma" panose="020B0604030504040204" pitchFamily="34" charset="0"/>
              </a:rPr>
              <a:t>Việc kích thích tổng cầu trong bối cảnh hiện nay hầu như không có tác dụng bởi sức mua ở những ngành chịu ảnh hưởng trực tiếp sẽ không thể tăng một khi bệnh dịch chưa được kiểm soát. </a:t>
            </a:r>
          </a:p>
          <a:p>
            <a:pPr lvl="1" algn="just">
              <a:lnSpc>
                <a:spcPct val="110000"/>
              </a:lnSpc>
              <a:spcBef>
                <a:spcPts val="600"/>
              </a:spcBef>
            </a:pPr>
            <a:r>
              <a:rPr lang="en-US" sz="1600">
                <a:latin typeface="Tahoma" panose="020B0604030504040204" pitchFamily="34" charset="0"/>
                <a:ea typeface="Tahoma" panose="020B0604030504040204" pitchFamily="34" charset="0"/>
                <a:cs typeface="Tahoma" panose="020B0604030504040204" pitchFamily="34" charset="0"/>
              </a:rPr>
              <a:t>Mức độ kết nối rất lớn của Việt Nam với chuỗi giá trị toàn cầu và các biện pháp giãn cách xã hội do các nước áp dụng dẫn đến việc đại dịch có thể được kiểm soát ở Việt Nam cũng không thể làm cho nền kinh tế phục hồi ngay nếu nó vẫn tiếp diễn ở các quốc gia khác. Điều này đòi hỏi phải xây dựng nhiều kịch bản chính sách kinh tế khác nhau từ ngắn đến dài hạn nhằm ứng phó với tình hình dịch ở cả Việt Nam lẫn các quốc gia khác trên thế giới.</a:t>
            </a:r>
          </a:p>
        </p:txBody>
      </p:sp>
    </p:spTree>
    <p:extLst>
      <p:ext uri="{BB962C8B-B14F-4D97-AF65-F5344CB8AC3E}">
        <p14:creationId xmlns:p14="http://schemas.microsoft.com/office/powerpoint/2010/main" val="3507314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210381"/>
            <a:ext cx="11355525" cy="504648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just">
              <a:buNone/>
            </a:pPr>
            <a:r>
              <a:rPr lang="en-US" sz="2600">
                <a:latin typeface="Tahoma" panose="020B0604030504040204" pitchFamily="34" charset="0"/>
                <a:ea typeface="Tahoma" panose="020B0604030504040204" pitchFamily="34" charset="0"/>
                <a:cs typeface="Tahoma" panose="020B0604030504040204" pitchFamily="34" charset="0"/>
              </a:rPr>
              <a:t>Định h</a:t>
            </a:r>
            <a:r>
              <a:rPr lang="vi-VN" sz="2600">
                <a:latin typeface="Tahoma" panose="020B0604030504040204" pitchFamily="34" charset="0"/>
                <a:ea typeface="Tahoma" panose="020B0604030504040204" pitchFamily="34" charset="0"/>
                <a:cs typeface="Tahoma" panose="020B0604030504040204" pitchFamily="34" charset="0"/>
              </a:rPr>
              <a:t>ư</a:t>
            </a:r>
            <a:r>
              <a:rPr lang="en-US" sz="2600">
                <a:latin typeface="Tahoma" panose="020B0604030504040204" pitchFamily="34" charset="0"/>
                <a:ea typeface="Tahoma" panose="020B0604030504040204" pitchFamily="34" charset="0"/>
                <a:cs typeface="Tahoma" panose="020B0604030504040204" pitchFamily="34" charset="0"/>
              </a:rPr>
              <a:t>ớng:</a:t>
            </a:r>
          </a:p>
          <a:p>
            <a:pPr algn="just">
              <a:spcBef>
                <a:spcPts val="12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Ưu tiên chính sách nên hướng vào việc đảm bảo an ninh lương thực và phòng chống sự lây lan của bệnh dịch. </a:t>
            </a:r>
          </a:p>
          <a:p>
            <a:pPr algn="just">
              <a:spcBef>
                <a:spcPts val="6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Các chính sách cần h</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ớng đến việc cải thiện khả năng thanh khoản, kéo dài khả năng chống đỡ của doanh nghiệp và đảm bảo an sinh xã hội. Đặc biệt quan tâm đến những khu vực dễ bị tổn th</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ơng như ng</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ời lao động, các doanh nghiệp vừa và nhỏ trong ngắn hạn (đặc biệt tại những ngành chịu ảnh hưởng nặng nề nhất) nhưng đồng thời cũng cần tránh sự đổ vỡ của các doanh nghiệp lớn, đầu tầu để từ đó lan sang các khu vực khác.</a:t>
            </a:r>
          </a:p>
          <a:p>
            <a:pPr algn="just">
              <a:spcBef>
                <a:spcPts val="6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Các chính sách kích thích tổng cầu chủ yếu thông qua tăng đầu tư của nhà nước vào cơ sở hạ tầng. Tránh việc lạm dụng chính sách tiền tệ gây ra các bất ổn kinh tế vĩ mô trong dài hạn.</a:t>
            </a:r>
          </a:p>
          <a:p>
            <a:pPr algn="just">
              <a:spcBef>
                <a:spcPts val="600"/>
              </a:spcBef>
              <a:spcAft>
                <a:spcPts val="1200"/>
              </a:spcAft>
            </a:pPr>
            <a:r>
              <a:rPr lang="en-US" sz="1800">
                <a:latin typeface="Tahoma" panose="020B0604030504040204" pitchFamily="34" charset="0"/>
                <a:ea typeface="Tahoma" panose="020B0604030504040204" pitchFamily="34" charset="0"/>
                <a:cs typeface="Tahoma" panose="020B0604030504040204" pitchFamily="34" charset="0"/>
              </a:rPr>
              <a:t>Hình thành rõ các gói chính sách hỗ trợ trong ngắn hạn và các gói chính sách giải cứu nền kinh tế trong dài hạn.</a:t>
            </a:r>
          </a:p>
        </p:txBody>
      </p:sp>
    </p:spTree>
    <p:extLst>
      <p:ext uri="{BB962C8B-B14F-4D97-AF65-F5344CB8AC3E}">
        <p14:creationId xmlns:p14="http://schemas.microsoft.com/office/powerpoint/2010/main" val="17120016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69523" y="349315"/>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69523" y="1390649"/>
            <a:ext cx="11721863" cy="5467351"/>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just">
              <a:lnSpc>
                <a:spcPct val="120000"/>
              </a:lnSpc>
              <a:buNone/>
            </a:pPr>
            <a:r>
              <a:rPr lang="en-US" sz="2200">
                <a:latin typeface="Tahoma" panose="020B0604030504040204" pitchFamily="34" charset="0"/>
                <a:ea typeface="Tahoma" panose="020B0604030504040204" pitchFamily="34" charset="0"/>
                <a:cs typeface="Tahoma" panose="020B0604030504040204" pitchFamily="34" charset="0"/>
              </a:rPr>
              <a:t>Các định hướng này có thể cụ thể hóa như sau:</a:t>
            </a:r>
          </a:p>
          <a:p>
            <a:pPr marL="457200" indent="-457200" algn="just">
              <a:lnSpc>
                <a:spcPct val="120000"/>
              </a:lnSpc>
              <a:buFont typeface="+mj-lt"/>
              <a:buAutoNum type="arabicPeriod"/>
            </a:pPr>
            <a:r>
              <a:rPr lang="en-US" sz="2000" u="sng">
                <a:latin typeface="Tahoma" panose="020B0604030504040204" pitchFamily="34" charset="0"/>
                <a:ea typeface="Tahoma" panose="020B0604030504040204" pitchFamily="34" charset="0"/>
                <a:cs typeface="Tahoma" panose="020B0604030504040204" pitchFamily="34" charset="0"/>
              </a:rPr>
              <a:t>Trong mọi trường hợp cần đảm bảo an ninh lương thực, thực phẩm và các hàng hóa thiết yếu cho người dân</a:t>
            </a:r>
            <a:r>
              <a:rPr lang="en-US" sz="2000">
                <a:latin typeface="Tahoma" panose="020B0604030504040204" pitchFamily="34" charset="0"/>
                <a:ea typeface="Tahoma" panose="020B0604030504040204" pitchFamily="34" charset="0"/>
                <a:cs typeface="Tahoma" panose="020B0604030504040204" pitchFamily="34" charset="0"/>
              </a:rPr>
              <a:t>. Các doanh nghiệp cung ứng các hàng hóa này cần phải được giám sát chặt chẽ và có biện pháp hỗ trợ cần thiết, tránh xảy ra đứt gãy trong sản xuất và cung ứng. Đây cần đ</a:t>
            </a:r>
            <a:r>
              <a:rPr lang="vi-VN" sz="2000">
                <a:latin typeface="Tahoma" panose="020B0604030504040204" pitchFamily="34" charset="0"/>
                <a:ea typeface="Tahoma" panose="020B0604030504040204" pitchFamily="34" charset="0"/>
                <a:cs typeface="Tahoma" panose="020B0604030504040204" pitchFamily="34" charset="0"/>
              </a:rPr>
              <a:t>ư</a:t>
            </a:r>
            <a:r>
              <a:rPr lang="en-US" sz="2000">
                <a:latin typeface="Tahoma" panose="020B0604030504040204" pitchFamily="34" charset="0"/>
                <a:ea typeface="Tahoma" panose="020B0604030504040204" pitchFamily="34" charset="0"/>
                <a:cs typeface="Tahoma" panose="020B0604030504040204" pitchFamily="34" charset="0"/>
              </a:rPr>
              <a:t>ợc coi là </a:t>
            </a:r>
            <a:r>
              <a:rPr lang="en-US" sz="2000" u="sng">
                <a:latin typeface="Tahoma" panose="020B0604030504040204" pitchFamily="34" charset="0"/>
                <a:ea typeface="Tahoma" panose="020B0604030504040204" pitchFamily="34" charset="0"/>
                <a:cs typeface="Tahoma" panose="020B0604030504040204" pitchFamily="34" charset="0"/>
              </a:rPr>
              <a:t>giải pháp cấp bách</a:t>
            </a:r>
            <a:r>
              <a:rPr lang="en-US" sz="2000">
                <a:latin typeface="Tahoma" panose="020B0604030504040204" pitchFamily="34" charset="0"/>
                <a:ea typeface="Tahoma" panose="020B0604030504040204" pitchFamily="34" charset="0"/>
                <a:cs typeface="Tahoma" panose="020B0604030504040204" pitchFamily="34" charset="0"/>
              </a:rPr>
              <a:t> tại thời điểm này.</a:t>
            </a:r>
          </a:p>
          <a:p>
            <a:pPr lvl="1" algn="just">
              <a:lnSpc>
                <a:spcPct val="120000"/>
              </a:lnSpc>
            </a:pPr>
            <a:r>
              <a:rPr lang="en-US" sz="1600">
                <a:latin typeface="Tahoma" panose="020B0604030504040204" pitchFamily="34" charset="0"/>
                <a:ea typeface="Tahoma" panose="020B0604030504040204" pitchFamily="34" charset="0"/>
                <a:cs typeface="Tahoma" panose="020B0604030504040204" pitchFamily="34" charset="0"/>
              </a:rPr>
              <a:t>Bên cạnh đó, việc gia tăng sản xuất và cung ứng các thiết bị y tế như khẩu trang, máy trợ thở, thuốc men hay giường bệnh cũng cần được ưu tiên trong công tác phòng chống dịch bệnh.</a:t>
            </a:r>
          </a:p>
          <a:p>
            <a:pPr marL="457200" indent="-457200" algn="just">
              <a:lnSpc>
                <a:spcPct val="120000"/>
              </a:lnSpc>
              <a:buFont typeface="+mj-lt"/>
              <a:buAutoNum type="arabicPeriod"/>
            </a:pPr>
            <a:r>
              <a:rPr lang="en-US" sz="2000">
                <a:latin typeface="Tahoma" panose="020B0604030504040204" pitchFamily="34" charset="0"/>
                <a:ea typeface="Tahoma" panose="020B0604030504040204" pitchFamily="34" charset="0"/>
                <a:cs typeface="Tahoma" panose="020B0604030504040204" pitchFamily="34" charset="0"/>
              </a:rPr>
              <a:t>C</a:t>
            </a:r>
            <a:r>
              <a:rPr lang="vi-VN" sz="2000">
                <a:latin typeface="Tahoma" panose="020B0604030504040204" pitchFamily="34" charset="0"/>
                <a:ea typeface="Tahoma" panose="020B0604030504040204" pitchFamily="34" charset="0"/>
                <a:cs typeface="Tahoma" panose="020B0604030504040204" pitchFamily="34" charset="0"/>
              </a:rPr>
              <a:t>hủ động xây dựng các kịch bản chính sách kinh tế khác nhau tùy theo thời gian kéo dài và mức độ nghiêm trọng của bệnh dịch. </a:t>
            </a:r>
            <a:endParaRPr lang="en-US" sz="2000">
              <a:latin typeface="Tahoma" panose="020B0604030504040204" pitchFamily="34" charset="0"/>
              <a:ea typeface="Tahoma" panose="020B0604030504040204" pitchFamily="34" charset="0"/>
              <a:cs typeface="Tahoma" panose="020B0604030504040204" pitchFamily="34" charset="0"/>
            </a:endParaRPr>
          </a:p>
          <a:p>
            <a:pPr lvl="1" algn="just"/>
            <a:r>
              <a:rPr lang="vi-VN" sz="1500" u="sng">
                <a:latin typeface="Tahoma" panose="020B0604030504040204" pitchFamily="34" charset="0"/>
                <a:ea typeface="Tahoma" panose="020B0604030504040204" pitchFamily="34" charset="0"/>
                <a:cs typeface="Tahoma" panose="020B0604030504040204" pitchFamily="34" charset="0"/>
              </a:rPr>
              <a:t>Nếu bệnh dịch trong nước </a:t>
            </a:r>
            <a:r>
              <a:rPr lang="en-US" sz="1500" u="sng">
                <a:latin typeface="Tahoma" panose="020B0604030504040204" pitchFamily="34" charset="0"/>
                <a:ea typeface="Tahoma" panose="020B0604030504040204" pitchFamily="34" charset="0"/>
                <a:cs typeface="Tahoma" panose="020B0604030504040204" pitchFamily="34" charset="0"/>
              </a:rPr>
              <a:t>có thể kiểm soát ngay trong tháng 04 hoặc cùng lắm đến hết quý 2</a:t>
            </a:r>
            <a:r>
              <a:rPr lang="vi-VN" sz="1500" u="sng">
                <a:latin typeface="Tahoma" panose="020B0604030504040204" pitchFamily="34" charset="0"/>
                <a:ea typeface="Tahoma" panose="020B0604030504040204" pitchFamily="34" charset="0"/>
                <a:cs typeface="Tahoma" panose="020B0604030504040204" pitchFamily="34" charset="0"/>
              </a:rPr>
              <a:t> thì phản ứng chính sách nên mang tính </a:t>
            </a:r>
            <a:r>
              <a:rPr lang="vi-VN" sz="1500" b="1" u="sng">
                <a:solidFill>
                  <a:srgbClr val="FF0000"/>
                </a:solidFill>
                <a:latin typeface="Tahoma" panose="020B0604030504040204" pitchFamily="34" charset="0"/>
                <a:ea typeface="Tahoma" panose="020B0604030504040204" pitchFamily="34" charset="0"/>
                <a:cs typeface="Tahoma" panose="020B0604030504040204" pitchFamily="34" charset="0"/>
              </a:rPr>
              <a:t>“hỗ trợ”</a:t>
            </a:r>
            <a:r>
              <a:rPr lang="vi-VN" sz="1500">
                <a:latin typeface="Tahoma" panose="020B0604030504040204" pitchFamily="34" charset="0"/>
                <a:ea typeface="Tahoma" panose="020B0604030504040204" pitchFamily="34" charset="0"/>
                <a:cs typeface="Tahoma" panose="020B0604030504040204" pitchFamily="34" charset="0"/>
              </a:rPr>
              <a:t>. </a:t>
            </a:r>
            <a:endParaRPr lang="en-US" sz="1100">
              <a:latin typeface="Tahoma" panose="020B0604030504040204" pitchFamily="34" charset="0"/>
              <a:ea typeface="Tahoma" panose="020B0604030504040204" pitchFamily="34" charset="0"/>
              <a:cs typeface="Tahoma" panose="020B0604030504040204" pitchFamily="34" charset="0"/>
            </a:endParaRPr>
          </a:p>
          <a:p>
            <a:pPr lvl="1" algn="just"/>
            <a:r>
              <a:rPr lang="en-US" sz="1500" u="sng">
                <a:latin typeface="Tahoma" panose="020B0604030504040204" pitchFamily="34" charset="0"/>
                <a:ea typeface="Tahoma" panose="020B0604030504040204" pitchFamily="34" charset="0"/>
                <a:cs typeface="Tahoma" panose="020B0604030504040204" pitchFamily="34" charset="0"/>
              </a:rPr>
              <a:t>N</a:t>
            </a:r>
            <a:r>
              <a:rPr lang="vi-VN" sz="1500" u="sng">
                <a:latin typeface="Tahoma" panose="020B0604030504040204" pitchFamily="34" charset="0"/>
                <a:ea typeface="Tahoma" panose="020B0604030504040204" pitchFamily="34" charset="0"/>
                <a:cs typeface="Tahoma" panose="020B0604030504040204" pitchFamily="34" charset="0"/>
              </a:rPr>
              <a:t>ếu bệnh dịch kéo dài hơn </a:t>
            </a:r>
            <a:r>
              <a:rPr lang="en-US" sz="1500" u="sng">
                <a:latin typeface="Tahoma" panose="020B0604030504040204" pitchFamily="34" charset="0"/>
                <a:ea typeface="Tahoma" panose="020B0604030504040204" pitchFamily="34" charset="0"/>
                <a:cs typeface="Tahoma" panose="020B0604030504040204" pitchFamily="34" charset="0"/>
              </a:rPr>
              <a:t>(đến quý 3 hoặc hết năm 2020) </a:t>
            </a:r>
            <a:r>
              <a:rPr lang="vi-VN" sz="1500" u="sng">
                <a:latin typeface="Tahoma" panose="020B0604030504040204" pitchFamily="34" charset="0"/>
                <a:ea typeface="Tahoma" panose="020B0604030504040204" pitchFamily="34" charset="0"/>
                <a:cs typeface="Tahoma" panose="020B0604030504040204" pitchFamily="34" charset="0"/>
              </a:rPr>
              <a:t>chính phủ cần tính tới các biện pháp thiệp mạnh mẽ hơn mang tính </a:t>
            </a:r>
            <a:r>
              <a:rPr lang="vi-VN" sz="1500" b="1" u="sng">
                <a:solidFill>
                  <a:srgbClr val="FF0000"/>
                </a:solidFill>
                <a:latin typeface="Tahoma" panose="020B0604030504040204" pitchFamily="34" charset="0"/>
                <a:ea typeface="Tahoma" panose="020B0604030504040204" pitchFamily="34" charset="0"/>
                <a:cs typeface="Tahoma" panose="020B0604030504040204" pitchFamily="34" charset="0"/>
              </a:rPr>
              <a:t>“giải cứu”</a:t>
            </a:r>
            <a:r>
              <a:rPr lang="vi-VN" sz="1500">
                <a:latin typeface="Tahoma" panose="020B0604030504040204" pitchFamily="34" charset="0"/>
                <a:ea typeface="Tahoma" panose="020B0604030504040204" pitchFamily="34" charset="0"/>
                <a:cs typeface="Tahoma" panose="020B0604030504040204" pitchFamily="34" charset="0"/>
              </a:rPr>
              <a:t>.</a:t>
            </a:r>
            <a:endParaRPr lang="en-US" sz="1100">
              <a:latin typeface="Tahoma" panose="020B0604030504040204" pitchFamily="34" charset="0"/>
              <a:ea typeface="Tahoma" panose="020B0604030504040204" pitchFamily="34" charset="0"/>
              <a:cs typeface="Tahoma" panose="020B0604030504040204" pitchFamily="34" charset="0"/>
            </a:endParaRPr>
          </a:p>
          <a:p>
            <a:pPr lvl="1" algn="just"/>
            <a:r>
              <a:rPr lang="en-US" sz="1500">
                <a:latin typeface="Tahoma" panose="020B0604030504040204" pitchFamily="34" charset="0"/>
                <a:ea typeface="Tahoma" panose="020B0604030504040204" pitchFamily="34" charset="0"/>
                <a:cs typeface="Tahoma" panose="020B0604030504040204" pitchFamily="34" charset="0"/>
              </a:rPr>
              <a:t>Các giải pháp chính sách đưa ra cần tính đến độ trễ trong quá trình ban hành và triển khai để đảm bảo tính kịp thời và hiệu quả.</a:t>
            </a:r>
            <a:endParaRPr lang="en-US" sz="1100">
              <a:latin typeface="Tahoma" panose="020B0604030504040204" pitchFamily="34" charset="0"/>
              <a:ea typeface="Tahoma" panose="020B0604030504040204" pitchFamily="34" charset="0"/>
              <a:cs typeface="Tahoma" panose="020B0604030504040204" pitchFamily="34" charset="0"/>
            </a:endParaRPr>
          </a:p>
          <a:p>
            <a:pPr lvl="1" algn="just">
              <a:lnSpc>
                <a:spcPct val="120000"/>
              </a:lnSpc>
            </a:pPr>
            <a:endParaRPr lang="en-US" sz="16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738365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007445"/>
            <a:ext cx="11355525" cy="4843110"/>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lnSpc>
                <a:spcPct val="120000"/>
              </a:lnSpc>
            </a:pPr>
            <a:r>
              <a:rPr lang="vi-VN" sz="2600" u="sng">
                <a:latin typeface="Tahoma" panose="020B0604030504040204" pitchFamily="34" charset="0"/>
                <a:ea typeface="Tahoma" panose="020B0604030504040204" pitchFamily="34" charset="0"/>
                <a:cs typeface="Tahoma" panose="020B0604030504040204" pitchFamily="34" charset="0"/>
              </a:rPr>
              <a:t>Những chính sách hỗ trợ</a:t>
            </a:r>
            <a:r>
              <a:rPr lang="en-US" sz="2600" u="sng">
                <a:latin typeface="Tahoma" panose="020B0604030504040204" pitchFamily="34" charset="0"/>
                <a:ea typeface="Tahoma" panose="020B0604030504040204" pitchFamily="34" charset="0"/>
                <a:cs typeface="Tahoma" panose="020B0604030504040204" pitchFamily="34" charset="0"/>
              </a:rPr>
              <a:t>:</a:t>
            </a:r>
          </a:p>
          <a:p>
            <a:pPr lvl="1" algn="just">
              <a:lnSpc>
                <a:spcPct val="120000"/>
              </a:lnSpc>
            </a:pPr>
            <a:r>
              <a:rPr lang="vi-VN" sz="2000">
                <a:latin typeface="Tahoma" panose="020B0604030504040204" pitchFamily="34" charset="0"/>
                <a:ea typeface="Tahoma" panose="020B0604030504040204" pitchFamily="34" charset="0"/>
                <a:cs typeface="Tahoma" panose="020B0604030504040204" pitchFamily="34" charset="0"/>
              </a:rPr>
              <a:t>Đối với những người lao động mất việc kéo dài, có thể tạm thời kéo dài thời gian hưởng bảo hiểm thất nghiệp. Các hộ gia đình mất thu nhập lâu dài không có khả năng thích ứng cần được trợ cấp đủ để duy trì cuộc sống tối thiểu.</a:t>
            </a:r>
            <a:r>
              <a:rPr lang="en-US" sz="2000">
                <a:latin typeface="Tahoma" panose="020B0604030504040204" pitchFamily="34" charset="0"/>
                <a:ea typeface="Tahoma" panose="020B0604030504040204" pitchFamily="34" charset="0"/>
                <a:cs typeface="Tahoma" panose="020B0604030504040204" pitchFamily="34" charset="0"/>
              </a:rPr>
              <a:t> Cần đặc biệt quan tâm đến đối t</a:t>
            </a:r>
            <a:r>
              <a:rPr lang="vi-VN" sz="2000">
                <a:latin typeface="Tahoma" panose="020B0604030504040204" pitchFamily="34" charset="0"/>
                <a:ea typeface="Tahoma" panose="020B0604030504040204" pitchFamily="34" charset="0"/>
                <a:cs typeface="Tahoma" panose="020B0604030504040204" pitchFamily="34" charset="0"/>
              </a:rPr>
              <a:t>ư</a:t>
            </a:r>
            <a:r>
              <a:rPr lang="en-US" sz="2000">
                <a:latin typeface="Tahoma" panose="020B0604030504040204" pitchFamily="34" charset="0"/>
                <a:ea typeface="Tahoma" panose="020B0604030504040204" pitchFamily="34" charset="0"/>
                <a:cs typeface="Tahoma" panose="020B0604030504040204" pitchFamily="34" charset="0"/>
              </a:rPr>
              <a:t>ợng lao động t</a:t>
            </a:r>
            <a:r>
              <a:rPr lang="vi-VN" sz="2000">
                <a:latin typeface="Tahoma" panose="020B0604030504040204" pitchFamily="34" charset="0"/>
                <a:ea typeface="Tahoma" panose="020B0604030504040204" pitchFamily="34" charset="0"/>
                <a:cs typeface="Tahoma" panose="020B0604030504040204" pitchFamily="34" charset="0"/>
              </a:rPr>
              <a:t>ư</a:t>
            </a:r>
            <a:r>
              <a:rPr lang="en-US" sz="2000">
                <a:latin typeface="Tahoma" panose="020B0604030504040204" pitchFamily="34" charset="0"/>
                <a:ea typeface="Tahoma" panose="020B0604030504040204" pitchFamily="34" charset="0"/>
                <a:cs typeface="Tahoma" panose="020B0604030504040204" pitchFamily="34" charset="0"/>
              </a:rPr>
              <a:t> do không thuộc diện bao phủ của bảo hiểm.</a:t>
            </a:r>
          </a:p>
          <a:p>
            <a:pPr lvl="1" algn="just">
              <a:lnSpc>
                <a:spcPct val="120000"/>
              </a:lnSpc>
            </a:pPr>
            <a:r>
              <a:rPr lang="en-US" sz="2000">
                <a:latin typeface="Tahoma" panose="020B0604030504040204" pitchFamily="34" charset="0"/>
                <a:ea typeface="Tahoma" panose="020B0604030504040204" pitchFamily="34" charset="0"/>
                <a:cs typeface="Tahoma" panose="020B0604030504040204" pitchFamily="34" charset="0"/>
              </a:rPr>
              <a:t>Đ</a:t>
            </a:r>
            <a:r>
              <a:rPr lang="vi-VN" sz="2000">
                <a:latin typeface="Tahoma" panose="020B0604030504040204" pitchFamily="34" charset="0"/>
                <a:ea typeface="Tahoma" panose="020B0604030504040204" pitchFamily="34" charset="0"/>
                <a:cs typeface="Tahoma" panose="020B0604030504040204" pitchFamily="34" charset="0"/>
              </a:rPr>
              <a:t>ối với doanh nghiệp trực tiếp chịu ảnh hưởng</a:t>
            </a:r>
            <a:r>
              <a:rPr lang="en-US" sz="2000">
                <a:latin typeface="Tahoma" panose="020B0604030504040204" pitchFamily="34" charset="0"/>
                <a:ea typeface="Tahoma" panose="020B0604030504040204" pitchFamily="34" charset="0"/>
                <a:cs typeface="Tahoma" panose="020B0604030504040204" pitchFamily="34" charset="0"/>
              </a:rPr>
              <a:t>:</a:t>
            </a:r>
          </a:p>
          <a:p>
            <a:pPr lvl="2" algn="just">
              <a:lnSpc>
                <a:spcPct val="120000"/>
              </a:lnSpc>
            </a:pPr>
            <a:r>
              <a:rPr lang="en-US" sz="1600">
                <a:latin typeface="Tahoma" panose="020B0604030504040204" pitchFamily="34" charset="0"/>
                <a:ea typeface="Tahoma" panose="020B0604030504040204" pitchFamily="34" charset="0"/>
                <a:cs typeface="Tahoma" panose="020B0604030504040204" pitchFamily="34" charset="0"/>
              </a:rPr>
              <a:t>Tiền tệ: </a:t>
            </a:r>
            <a:r>
              <a:rPr lang="vi-VN" sz="1600">
                <a:latin typeface="Tahoma" panose="020B0604030504040204" pitchFamily="34" charset="0"/>
                <a:ea typeface="Tahoma" panose="020B0604030504040204" pitchFamily="34" charset="0"/>
                <a:cs typeface="Tahoma" panose="020B0604030504040204" pitchFamily="34" charset="0"/>
              </a:rPr>
              <a:t>nới lỏng các điều kiện tín dụng</a:t>
            </a:r>
            <a:r>
              <a:rPr lang="en-US" sz="1600">
                <a:latin typeface="Tahoma" panose="020B0604030504040204" pitchFamily="34" charset="0"/>
                <a:ea typeface="Tahoma" panose="020B0604030504040204" pitchFamily="34" charset="0"/>
                <a:cs typeface="Tahoma" panose="020B0604030504040204" pitchFamily="34" charset="0"/>
              </a:rPr>
              <a:t>, </a:t>
            </a:r>
            <a:r>
              <a:rPr lang="vi-VN" sz="1600">
                <a:latin typeface="Tahoma" panose="020B0604030504040204" pitchFamily="34" charset="0"/>
                <a:ea typeface="Tahoma" panose="020B0604030504040204" pitchFamily="34" charset="0"/>
                <a:cs typeface="Tahoma" panose="020B0604030504040204" pitchFamily="34" charset="0"/>
              </a:rPr>
              <a:t>hoãn chi trả nợ, miễn lãi, giảm lãi, cho phép tái cơ cấu lại nợ để cải thiện tính thanh khoản và khả năng chịu đựng của doanh nghiệp cho tới khi qua được khó khăn. </a:t>
            </a:r>
            <a:endParaRPr lang="en-US" sz="1600">
              <a:latin typeface="Tahoma" panose="020B0604030504040204" pitchFamily="34" charset="0"/>
              <a:ea typeface="Tahoma" panose="020B0604030504040204" pitchFamily="34" charset="0"/>
              <a:cs typeface="Tahoma" panose="020B0604030504040204" pitchFamily="34" charset="0"/>
            </a:endParaRPr>
          </a:p>
          <a:p>
            <a:pPr lvl="2" algn="just">
              <a:lnSpc>
                <a:spcPct val="120000"/>
              </a:lnSpc>
            </a:pPr>
            <a:r>
              <a:rPr lang="en-US" sz="1600">
                <a:latin typeface="Tahoma" panose="020B0604030504040204" pitchFamily="34" charset="0"/>
                <a:ea typeface="Tahoma" panose="020B0604030504040204" pitchFamily="34" charset="0"/>
                <a:cs typeface="Tahoma" panose="020B0604030504040204" pitchFamily="34" charset="0"/>
              </a:rPr>
              <a:t>T</a:t>
            </a:r>
            <a:r>
              <a:rPr lang="vi-VN" sz="1600">
                <a:latin typeface="Tahoma" panose="020B0604030504040204" pitchFamily="34" charset="0"/>
                <a:ea typeface="Tahoma" panose="020B0604030504040204" pitchFamily="34" charset="0"/>
                <a:cs typeface="Tahoma" panose="020B0604030504040204" pitchFamily="34" charset="0"/>
              </a:rPr>
              <a:t>ài khóa</a:t>
            </a:r>
            <a:r>
              <a:rPr lang="en-US" sz="1600">
                <a:latin typeface="Tahoma" panose="020B0604030504040204" pitchFamily="34" charset="0"/>
                <a:ea typeface="Tahoma" panose="020B0604030504040204" pitchFamily="34" charset="0"/>
                <a:cs typeface="Tahoma" panose="020B0604030504040204" pitchFamily="34" charset="0"/>
              </a:rPr>
              <a:t>:</a:t>
            </a:r>
            <a:r>
              <a:rPr lang="vi-VN" sz="1600">
                <a:latin typeface="Tahoma" panose="020B0604030504040204" pitchFamily="34" charset="0"/>
                <a:ea typeface="Tahoma" panose="020B0604030504040204" pitchFamily="34" charset="0"/>
                <a:cs typeface="Tahoma" panose="020B0604030504040204" pitchFamily="34" charset="0"/>
              </a:rPr>
              <a:t> hoãn thuế phí, miễn giảm thuế phí, hoãn hoặc miễn đóng BHXH, v.v. Giai đoạn này nên ưu tiên các doanh nghiệp vừa và nhỏ bởi khả năng chống chịu kém của khu vực này.</a:t>
            </a:r>
            <a:endParaRPr lang="en-US" sz="16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074232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210381"/>
            <a:ext cx="11355525" cy="4843110"/>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nSpc>
                <a:spcPct val="120000"/>
              </a:lnSpc>
            </a:pPr>
            <a:r>
              <a:rPr lang="vi-VN" sz="2600" u="sng">
                <a:latin typeface="Tahoma" panose="020B0604030504040204" pitchFamily="34" charset="0"/>
                <a:ea typeface="Tahoma" panose="020B0604030504040204" pitchFamily="34" charset="0"/>
                <a:cs typeface="Tahoma" panose="020B0604030504040204" pitchFamily="34" charset="0"/>
              </a:rPr>
              <a:t>Những chính sách hỗ trợ</a:t>
            </a:r>
            <a:r>
              <a:rPr lang="en-US" sz="2600" u="sng">
                <a:latin typeface="Tahoma" panose="020B0604030504040204" pitchFamily="34" charset="0"/>
                <a:ea typeface="Tahoma" panose="020B0604030504040204" pitchFamily="34" charset="0"/>
                <a:cs typeface="Tahoma" panose="020B0604030504040204" pitchFamily="34" charset="0"/>
              </a:rPr>
              <a:t>:</a:t>
            </a:r>
          </a:p>
          <a:p>
            <a:pPr lvl="1">
              <a:lnSpc>
                <a:spcPct val="120000"/>
              </a:lnSpc>
            </a:pPr>
            <a:r>
              <a:rPr lang="en-US" sz="1800">
                <a:latin typeface="Tahoma" panose="020B0604030504040204" pitchFamily="34" charset="0"/>
                <a:ea typeface="Tahoma" panose="020B0604030504040204" pitchFamily="34" charset="0"/>
                <a:cs typeface="Tahoma" panose="020B0604030504040204" pitchFamily="34" charset="0"/>
              </a:rPr>
              <a:t>Có những hỗ trợ pháp lý trong tranh chấp đối với hợp đồng lao động giữa doanh nghiệp và ng</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ời lao động. Tranh chấp hợp đồng giữa các doanh nghiệp trong n</a:t>
            </a:r>
            <a:r>
              <a:rPr lang="vi-VN" sz="1800">
                <a:latin typeface="Tahoma" panose="020B0604030504040204" pitchFamily="34" charset="0"/>
                <a:ea typeface="Tahoma" panose="020B0604030504040204" pitchFamily="34" charset="0"/>
                <a:cs typeface="Tahoma" panose="020B0604030504040204" pitchFamily="34" charset="0"/>
              </a:rPr>
              <a:t>ư</a:t>
            </a:r>
            <a:r>
              <a:rPr lang="en-US" sz="1800">
                <a:latin typeface="Tahoma" panose="020B0604030504040204" pitchFamily="34" charset="0"/>
                <a:ea typeface="Tahoma" panose="020B0604030504040204" pitchFamily="34" charset="0"/>
                <a:cs typeface="Tahoma" panose="020B0604030504040204" pitchFamily="34" charset="0"/>
              </a:rPr>
              <a:t>ớc với các doanh nghiệp đối tác trong xuất nhập khẩu hàng hóa.</a:t>
            </a:r>
          </a:p>
          <a:p>
            <a:pPr lvl="2">
              <a:lnSpc>
                <a:spcPct val="120000"/>
              </a:lnSpc>
            </a:pPr>
            <a:r>
              <a:rPr lang="en-US" sz="1600" u="sng">
                <a:latin typeface="Tahoma" panose="020B0604030504040204" pitchFamily="34" charset="0"/>
                <a:ea typeface="Tahoma" panose="020B0604030504040204" pitchFamily="34" charset="0"/>
                <a:cs typeface="Tahoma" panose="020B0604030504040204" pitchFamily="34" charset="0"/>
              </a:rPr>
              <a:t>Đối với các hợp đồng th</a:t>
            </a:r>
            <a:r>
              <a:rPr lang="vi-VN" sz="1600" u="sng">
                <a:latin typeface="Tahoma" panose="020B0604030504040204" pitchFamily="34" charset="0"/>
                <a:ea typeface="Tahoma" panose="020B0604030504040204" pitchFamily="34" charset="0"/>
                <a:cs typeface="Tahoma" panose="020B0604030504040204" pitchFamily="34" charset="0"/>
              </a:rPr>
              <a:t>ư</a:t>
            </a:r>
            <a:r>
              <a:rPr lang="en-US" sz="1600" u="sng">
                <a:latin typeface="Tahoma" panose="020B0604030504040204" pitchFamily="34" charset="0"/>
                <a:ea typeface="Tahoma" panose="020B0604030504040204" pitchFamily="34" charset="0"/>
                <a:cs typeface="Tahoma" panose="020B0604030504040204" pitchFamily="34" charset="0"/>
              </a:rPr>
              <a:t>ơng mại:</a:t>
            </a:r>
            <a:r>
              <a:rPr lang="en-US" sz="1600">
                <a:latin typeface="Tahoma" panose="020B0604030504040204" pitchFamily="34" charset="0"/>
                <a:ea typeface="Tahoma" panose="020B0604030504040204" pitchFamily="34" charset="0"/>
                <a:cs typeface="Tahoma" panose="020B0604030504040204" pitchFamily="34" charset="0"/>
              </a:rPr>
              <a:t> các doanh nghiệp cần đ</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ợc hướng dẫn ngày việc rà soát lại các hợp đồng để xác định các điều khoản bị tác tác động, </a:t>
            </a:r>
            <a:r>
              <a:rPr lang="vi-VN" sz="1600">
                <a:latin typeface="Tahoma" panose="020B0604030504040204" pitchFamily="34" charset="0"/>
                <a:ea typeface="Tahoma" panose="020B0604030504040204" pitchFamily="34" charset="0"/>
                <a:cs typeface="Tahoma" panose="020B0604030504040204" pitchFamily="34" charset="0"/>
              </a:rPr>
              <a:t>các hậu quả pháp lý nếu vi phạm và các biện pháp thương lượng hoặc thay thế</a:t>
            </a:r>
            <a:r>
              <a:rPr lang="en-US" sz="1600">
                <a:latin typeface="Tahoma" panose="020B0604030504040204" pitchFamily="34" charset="0"/>
                <a:ea typeface="Tahoma" panose="020B0604030504040204" pitchFamily="34" charset="0"/>
                <a:cs typeface="Tahoma" panose="020B0604030504040204" pitchFamily="34" charset="0"/>
              </a:rPr>
              <a:t> đối với cả 2 tr</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ờng hợp: (i) không thể thực hiện nghĩa vụ hợp đồng; và (ii) các đối tác không thể thực hiện hợp đồng.</a:t>
            </a:r>
          </a:p>
          <a:p>
            <a:pPr lvl="2">
              <a:lnSpc>
                <a:spcPct val="120000"/>
              </a:lnSpc>
            </a:pPr>
            <a:r>
              <a:rPr lang="en-US" sz="1600" u="sng">
                <a:latin typeface="Tahoma" panose="020B0604030504040204" pitchFamily="34" charset="0"/>
                <a:ea typeface="Tahoma" panose="020B0604030504040204" pitchFamily="34" charset="0"/>
                <a:cs typeface="Tahoma" panose="020B0604030504040204" pitchFamily="34" charset="0"/>
              </a:rPr>
              <a:t>Đối với các hợp đồng lao động:</a:t>
            </a:r>
            <a:r>
              <a:rPr lang="en-US" sz="1600">
                <a:latin typeface="Tahoma" panose="020B0604030504040204" pitchFamily="34" charset="0"/>
                <a:ea typeface="Tahoma" panose="020B0604030504040204" pitchFamily="34" charset="0"/>
                <a:cs typeface="Tahoma" panose="020B0604030504040204" pitchFamily="34" charset="0"/>
              </a:rPr>
              <a:t> khẩn tr</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ơng ban hành những văn bản h</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ớng dẫn thực hiện những quy định của Bộ Luật Lao động đối với các tr</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ờng hợp ngừng việc, giãn việc, chuyển làm công việc khác. Các văn bản ban hành trong bối cảnh đặc thù này cần đặc biệt l</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u ý đến việc hỗ trợ người lao động và các doanh nghiệp vừa và nhỏ.</a:t>
            </a:r>
          </a:p>
        </p:txBody>
      </p:sp>
    </p:spTree>
    <p:extLst>
      <p:ext uri="{BB962C8B-B14F-4D97-AF65-F5344CB8AC3E}">
        <p14:creationId xmlns:p14="http://schemas.microsoft.com/office/powerpoint/2010/main" val="9399040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34779" y="1210381"/>
            <a:ext cx="11355525" cy="4599869"/>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nSpc>
                <a:spcPct val="120000"/>
              </a:lnSpc>
            </a:pPr>
            <a:r>
              <a:rPr lang="vi-VN" sz="2600" u="sng">
                <a:latin typeface="Tahoma" panose="020B0604030504040204" pitchFamily="34" charset="0"/>
                <a:ea typeface="Tahoma" panose="020B0604030504040204" pitchFamily="34" charset="0"/>
                <a:cs typeface="Tahoma" panose="020B0604030504040204" pitchFamily="34" charset="0"/>
              </a:rPr>
              <a:t>Những chính sách</a:t>
            </a:r>
            <a:r>
              <a:rPr lang="en-US" sz="2600" u="sng">
                <a:latin typeface="Tahoma" panose="020B0604030504040204" pitchFamily="34" charset="0"/>
                <a:ea typeface="Tahoma" panose="020B0604030504040204" pitchFamily="34" charset="0"/>
                <a:cs typeface="Tahoma" panose="020B0604030504040204" pitchFamily="34" charset="0"/>
              </a:rPr>
              <a:t> </a:t>
            </a:r>
            <a:r>
              <a:rPr lang="vi-VN" sz="2600" u="sng">
                <a:latin typeface="Tahoma" panose="020B0604030504040204" pitchFamily="34" charset="0"/>
                <a:ea typeface="Tahoma" panose="020B0604030504040204" pitchFamily="34" charset="0"/>
                <a:cs typeface="Tahoma" panose="020B0604030504040204" pitchFamily="34" charset="0"/>
              </a:rPr>
              <a:t>giải cứu</a:t>
            </a:r>
            <a:r>
              <a:rPr lang="en-US" sz="2600" u="sng">
                <a:latin typeface="Tahoma" panose="020B0604030504040204" pitchFamily="34" charset="0"/>
                <a:ea typeface="Tahoma" panose="020B0604030504040204" pitchFamily="34" charset="0"/>
                <a:cs typeface="Tahoma" panose="020B0604030504040204" pitchFamily="34" charset="0"/>
              </a:rPr>
              <a:t>:</a:t>
            </a:r>
            <a:r>
              <a:rPr lang="vi-VN" sz="2600">
                <a:latin typeface="Tahoma" panose="020B0604030504040204" pitchFamily="34" charset="0"/>
                <a:ea typeface="Tahoma" panose="020B0604030504040204" pitchFamily="34" charset="0"/>
                <a:cs typeface="Tahoma" panose="020B0604030504040204" pitchFamily="34" charset="0"/>
              </a:rPr>
              <a:t> </a:t>
            </a:r>
            <a:endParaRPr lang="en-US" sz="2600">
              <a:latin typeface="Tahoma" panose="020B0604030504040204" pitchFamily="34" charset="0"/>
              <a:ea typeface="Tahoma" panose="020B0604030504040204" pitchFamily="34" charset="0"/>
              <a:cs typeface="Tahoma" panose="020B0604030504040204" pitchFamily="34" charset="0"/>
            </a:endParaRPr>
          </a:p>
          <a:p>
            <a:pPr lvl="1">
              <a:lnSpc>
                <a:spcPct val="120000"/>
              </a:lnSpc>
              <a:spcBef>
                <a:spcPts val="1200"/>
              </a:spcBef>
            </a:pPr>
            <a:r>
              <a:rPr lang="en-US" sz="2000">
                <a:latin typeface="Tahoma" panose="020B0604030504040204" pitchFamily="34" charset="0"/>
                <a:ea typeface="Tahoma" panose="020B0604030504040204" pitchFamily="34" charset="0"/>
                <a:cs typeface="Tahoma" panose="020B0604030504040204" pitchFamily="34" charset="0"/>
              </a:rPr>
              <a:t>T</a:t>
            </a:r>
            <a:r>
              <a:rPr lang="vi-VN" sz="2000">
                <a:latin typeface="Tahoma" panose="020B0604030504040204" pitchFamily="34" charset="0"/>
                <a:ea typeface="Tahoma" panose="020B0604030504040204" pitchFamily="34" charset="0"/>
                <a:cs typeface="Tahoma" panose="020B0604030504040204" pitchFamily="34" charset="0"/>
              </a:rPr>
              <a:t>ập trung không chỉ vào khả năng thanh khoản mà còn là khả năng thanh toán (tồn tại hay phá sản) của </a:t>
            </a:r>
            <a:r>
              <a:rPr lang="en-US" sz="2000">
                <a:latin typeface="Tahoma" panose="020B0604030504040204" pitchFamily="34" charset="0"/>
                <a:ea typeface="Tahoma" panose="020B0604030504040204" pitchFamily="34" charset="0"/>
                <a:cs typeface="Tahoma" panose="020B0604030504040204" pitchFamily="34" charset="0"/>
              </a:rPr>
              <a:t>các </a:t>
            </a:r>
            <a:r>
              <a:rPr lang="vi-VN" sz="2000">
                <a:latin typeface="Tahoma" panose="020B0604030504040204" pitchFamily="34" charset="0"/>
                <a:ea typeface="Tahoma" panose="020B0604030504040204" pitchFamily="34" charset="0"/>
                <a:cs typeface="Tahoma" panose="020B0604030504040204" pitchFamily="34" charset="0"/>
              </a:rPr>
              <a:t>doanh nghiệp.</a:t>
            </a:r>
            <a:endParaRPr lang="en-US" sz="2000">
              <a:latin typeface="Tahoma" panose="020B0604030504040204" pitchFamily="34" charset="0"/>
              <a:ea typeface="Tahoma" panose="020B0604030504040204" pitchFamily="34" charset="0"/>
              <a:cs typeface="Tahoma" panose="020B0604030504040204" pitchFamily="34" charset="0"/>
            </a:endParaRPr>
          </a:p>
          <a:p>
            <a:pPr lvl="1">
              <a:lnSpc>
                <a:spcPct val="120000"/>
              </a:lnSpc>
              <a:spcBef>
                <a:spcPts val="1200"/>
              </a:spcBef>
            </a:pPr>
            <a:r>
              <a:rPr lang="vi-VN" sz="2000">
                <a:latin typeface="Tahoma" panose="020B0604030504040204" pitchFamily="34" charset="0"/>
                <a:ea typeface="Tahoma" panose="020B0604030504040204" pitchFamily="34" charset="0"/>
                <a:cs typeface="Tahoma" panose="020B0604030504040204" pitchFamily="34" charset="0"/>
              </a:rPr>
              <a:t>Ngân hàng Nhà nước cần sẵn sàng bơm thanh thêm khoản cho hệ thống ngân hàng. Lãi suất có thể cắt giảm thêm 1 – 2 điểm phần trăm. </a:t>
            </a:r>
            <a:endParaRPr lang="en-US" sz="2000">
              <a:latin typeface="Tahoma" panose="020B0604030504040204" pitchFamily="34" charset="0"/>
              <a:ea typeface="Tahoma" panose="020B0604030504040204" pitchFamily="34" charset="0"/>
              <a:cs typeface="Tahoma" panose="020B0604030504040204" pitchFamily="34" charset="0"/>
            </a:endParaRPr>
          </a:p>
          <a:p>
            <a:pPr lvl="1">
              <a:lnSpc>
                <a:spcPct val="120000"/>
              </a:lnSpc>
              <a:spcBef>
                <a:spcPts val="1200"/>
              </a:spcBef>
            </a:pPr>
            <a:r>
              <a:rPr lang="en-US" sz="2000">
                <a:latin typeface="Tahoma" panose="020B0604030504040204" pitchFamily="34" charset="0"/>
                <a:ea typeface="Tahoma" panose="020B0604030504040204" pitchFamily="34" charset="0"/>
                <a:cs typeface="Tahoma" panose="020B0604030504040204" pitchFamily="34" charset="0"/>
              </a:rPr>
              <a:t>Khi </a:t>
            </a:r>
            <a:r>
              <a:rPr lang="vi-VN" sz="2000">
                <a:latin typeface="Tahoma" panose="020B0604030504040204" pitchFamily="34" charset="0"/>
                <a:ea typeface="Tahoma" panose="020B0604030504040204" pitchFamily="34" charset="0"/>
                <a:cs typeface="Tahoma" panose="020B0604030504040204" pitchFamily="34" charset="0"/>
              </a:rPr>
              <a:t>các chính sách tiền tệ hay tài khóa truyền thống không </a:t>
            </a:r>
            <a:r>
              <a:rPr lang="en-US" sz="2000">
                <a:latin typeface="Tahoma" panose="020B0604030504040204" pitchFamily="34" charset="0"/>
                <a:ea typeface="Tahoma" panose="020B0604030504040204" pitchFamily="34" charset="0"/>
                <a:cs typeface="Tahoma" panose="020B0604030504040204" pitchFamily="34" charset="0"/>
              </a:rPr>
              <a:t>đủ hỗ trợ </a:t>
            </a:r>
            <a:r>
              <a:rPr lang="vi-VN" sz="2000">
                <a:latin typeface="Tahoma" panose="020B0604030504040204" pitchFamily="34" charset="0"/>
                <a:ea typeface="Tahoma" panose="020B0604030504040204" pitchFamily="34" charset="0"/>
                <a:cs typeface="Tahoma" panose="020B0604030504040204" pitchFamily="34" charset="0"/>
              </a:rPr>
              <a:t>khả năng thanh toán của doanh nghiệp</a:t>
            </a:r>
            <a:r>
              <a:rPr lang="en-US" sz="2000">
                <a:latin typeface="Tahoma" panose="020B0604030504040204" pitchFamily="34" charset="0"/>
                <a:ea typeface="Tahoma" panose="020B0604030504040204" pitchFamily="34" charset="0"/>
                <a:cs typeface="Tahoma" panose="020B0604030504040204" pitchFamily="34" charset="0"/>
              </a:rPr>
              <a:t> thì </a:t>
            </a:r>
            <a:r>
              <a:rPr lang="vi-VN" sz="2000">
                <a:latin typeface="Tahoma" panose="020B0604030504040204" pitchFamily="34" charset="0"/>
                <a:ea typeface="Tahoma" panose="020B0604030504040204" pitchFamily="34" charset="0"/>
                <a:cs typeface="Tahoma" panose="020B0604030504040204" pitchFamily="34" charset="0"/>
              </a:rPr>
              <a:t>cần có các can thiệp tài khóa trực tiếp từ chính phủ như mua lại nợ, tăng sở hữu vốn nhà nước,… ở một số lĩnh vực đặc biệt quan trọng. Cần tránh tối đa sự đổ vỡ của các tập đoàn lớn.</a:t>
            </a:r>
            <a:endParaRPr lang="en-US" sz="20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051906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Một số khuyến nghị chính sách</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606976"/>
            <a:ext cx="11780668" cy="4599869"/>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lnSpc>
                <a:spcPct val="120000"/>
              </a:lnSpc>
            </a:pPr>
            <a:r>
              <a:rPr lang="vi-VN" sz="2600" u="sng">
                <a:latin typeface="Tahoma" panose="020B0604030504040204" pitchFamily="34" charset="0"/>
                <a:ea typeface="Tahoma" panose="020B0604030504040204" pitchFamily="34" charset="0"/>
                <a:cs typeface="Tahoma" panose="020B0604030504040204" pitchFamily="34" charset="0"/>
              </a:rPr>
              <a:t>Những chính sách</a:t>
            </a:r>
            <a:r>
              <a:rPr lang="en-US" sz="2600" u="sng">
                <a:latin typeface="Tahoma" panose="020B0604030504040204" pitchFamily="34" charset="0"/>
                <a:ea typeface="Tahoma" panose="020B0604030504040204" pitchFamily="34" charset="0"/>
                <a:cs typeface="Tahoma" panose="020B0604030504040204" pitchFamily="34" charset="0"/>
              </a:rPr>
              <a:t> </a:t>
            </a:r>
            <a:r>
              <a:rPr lang="vi-VN" sz="2600" u="sng">
                <a:latin typeface="Tahoma" panose="020B0604030504040204" pitchFamily="34" charset="0"/>
                <a:ea typeface="Tahoma" panose="020B0604030504040204" pitchFamily="34" charset="0"/>
                <a:cs typeface="Tahoma" panose="020B0604030504040204" pitchFamily="34" charset="0"/>
              </a:rPr>
              <a:t>giải cứu</a:t>
            </a:r>
            <a:r>
              <a:rPr lang="en-US" sz="2600" u="sng">
                <a:latin typeface="Tahoma" panose="020B0604030504040204" pitchFamily="34" charset="0"/>
                <a:ea typeface="Tahoma" panose="020B0604030504040204" pitchFamily="34" charset="0"/>
                <a:cs typeface="Tahoma" panose="020B0604030504040204" pitchFamily="34" charset="0"/>
              </a:rPr>
              <a:t>:</a:t>
            </a:r>
            <a:r>
              <a:rPr lang="vi-VN" sz="2600">
                <a:latin typeface="Tahoma" panose="020B0604030504040204" pitchFamily="34" charset="0"/>
                <a:ea typeface="Tahoma" panose="020B0604030504040204" pitchFamily="34" charset="0"/>
                <a:cs typeface="Tahoma" panose="020B0604030504040204" pitchFamily="34" charset="0"/>
              </a:rPr>
              <a:t> </a:t>
            </a:r>
            <a:endParaRPr lang="en-US" sz="2600">
              <a:latin typeface="Tahoma" panose="020B0604030504040204" pitchFamily="34" charset="0"/>
              <a:ea typeface="Tahoma" panose="020B0604030504040204" pitchFamily="34" charset="0"/>
              <a:cs typeface="Tahoma" panose="020B0604030504040204" pitchFamily="34" charset="0"/>
            </a:endParaRPr>
          </a:p>
          <a:p>
            <a:pPr lvl="1" algn="just">
              <a:lnSpc>
                <a:spcPct val="125000"/>
              </a:lnSpc>
            </a:pPr>
            <a:r>
              <a:rPr lang="en-US" sz="2000">
                <a:latin typeface="Tahoma" panose="020B0604030504040204" pitchFamily="34" charset="0"/>
                <a:ea typeface="Tahoma" panose="020B0604030504040204" pitchFamily="34" charset="0"/>
                <a:cs typeface="Tahoma" panose="020B0604030504040204" pitchFamily="34" charset="0"/>
              </a:rPr>
              <a:t>C</a:t>
            </a:r>
            <a:r>
              <a:rPr lang="vi-VN" sz="2000">
                <a:latin typeface="Tahoma" panose="020B0604030504040204" pitchFamily="34" charset="0"/>
                <a:ea typeface="Tahoma" panose="020B0604030504040204" pitchFamily="34" charset="0"/>
                <a:cs typeface="Tahoma" panose="020B0604030504040204" pitchFamily="34" charset="0"/>
              </a:rPr>
              <a:t>ầu chi tiêu từ khu vực doanh nghiệp và </a:t>
            </a:r>
            <a:r>
              <a:rPr lang="en-US" sz="2000">
                <a:latin typeface="Tahoma" panose="020B0604030504040204" pitchFamily="34" charset="0"/>
                <a:ea typeface="Tahoma" panose="020B0604030504040204" pitchFamily="34" charset="0"/>
                <a:cs typeface="Tahoma" panose="020B0604030504040204" pitchFamily="34" charset="0"/>
              </a:rPr>
              <a:t>ng</a:t>
            </a:r>
            <a:r>
              <a:rPr lang="vi-VN" sz="2000">
                <a:latin typeface="Tahoma" panose="020B0604030504040204" pitchFamily="34" charset="0"/>
                <a:ea typeface="Tahoma" panose="020B0604030504040204" pitchFamily="34" charset="0"/>
                <a:cs typeface="Tahoma" panose="020B0604030504040204" pitchFamily="34" charset="0"/>
              </a:rPr>
              <a:t>ư</a:t>
            </a:r>
            <a:r>
              <a:rPr lang="en-US" sz="2000">
                <a:latin typeface="Tahoma" panose="020B0604030504040204" pitchFamily="34" charset="0"/>
                <a:ea typeface="Tahoma" panose="020B0604030504040204" pitchFamily="34" charset="0"/>
                <a:cs typeface="Tahoma" panose="020B0604030504040204" pitchFamily="34" charset="0"/>
              </a:rPr>
              <a:t>ời dân </a:t>
            </a:r>
            <a:r>
              <a:rPr lang="vi-VN" sz="2000">
                <a:latin typeface="Tahoma" panose="020B0604030504040204" pitchFamily="34" charset="0"/>
                <a:ea typeface="Tahoma" panose="020B0604030504040204" pitchFamily="34" charset="0"/>
                <a:cs typeface="Tahoma" panose="020B0604030504040204" pitchFamily="34" charset="0"/>
              </a:rPr>
              <a:t>giảm </a:t>
            </a:r>
            <a:r>
              <a:rPr lang="en-US" sz="2000">
                <a:latin typeface="Tahoma" panose="020B0604030504040204" pitchFamily="34" charset="0"/>
                <a:ea typeface="Tahoma" panose="020B0604030504040204" pitchFamily="34" charset="0"/>
                <a:cs typeface="Tahoma" panose="020B0604030504040204" pitchFamily="34" charset="0"/>
              </a:rPr>
              <a:t>mạnh</a:t>
            </a:r>
            <a:r>
              <a:rPr lang="vi-VN" sz="2000">
                <a:latin typeface="Tahoma" panose="020B0604030504040204" pitchFamily="34" charset="0"/>
                <a:ea typeface="Tahoma" panose="020B0604030504040204" pitchFamily="34" charset="0"/>
                <a:cs typeface="Tahoma" panose="020B0604030504040204" pitchFamily="34" charset="0"/>
              </a:rPr>
              <a:t>, nhà nước cần đóng vai trò là đối tượng chi tiêu chính. Do vậy, đầu tư công đóng vai trò quan trọng hơn bao giờ hết. </a:t>
            </a:r>
            <a:r>
              <a:rPr lang="en-US" sz="2000">
                <a:latin typeface="Tahoma" panose="020B0604030504040204" pitchFamily="34" charset="0"/>
                <a:ea typeface="Tahoma" panose="020B0604030504040204" pitchFamily="34" charset="0"/>
                <a:cs typeface="Tahoma" panose="020B0604030504040204" pitchFamily="34" charset="0"/>
              </a:rPr>
              <a:t>Đ</a:t>
            </a:r>
            <a:r>
              <a:rPr lang="vi-VN" sz="2000">
                <a:latin typeface="Tahoma" panose="020B0604030504040204" pitchFamily="34" charset="0"/>
                <a:ea typeface="Tahoma" panose="020B0604030504040204" pitchFamily="34" charset="0"/>
                <a:cs typeface="Tahoma" panose="020B0604030504040204" pitchFamily="34" charset="0"/>
              </a:rPr>
              <a:t>ầu tư công phải đúng mục đích</a:t>
            </a:r>
            <a:r>
              <a:rPr lang="en-US" sz="2000">
                <a:latin typeface="Tahoma" panose="020B0604030504040204" pitchFamily="34" charset="0"/>
                <a:ea typeface="Tahoma" panose="020B0604030504040204" pitchFamily="34" charset="0"/>
                <a:cs typeface="Tahoma" panose="020B0604030504040204" pitchFamily="34" charset="0"/>
              </a:rPr>
              <a:t>, </a:t>
            </a:r>
            <a:r>
              <a:rPr lang="vi-VN" sz="2000">
                <a:latin typeface="Tahoma" panose="020B0604030504040204" pitchFamily="34" charset="0"/>
                <a:ea typeface="Tahoma" panose="020B0604030504040204" pitchFamily="34" charset="0"/>
                <a:cs typeface="Tahoma" panose="020B0604030504040204" pitchFamily="34" charset="0"/>
              </a:rPr>
              <a:t>tập trung vào lĩnh vực cơ sở hạ tầng đã được phê duyệt</a:t>
            </a:r>
            <a:r>
              <a:rPr lang="en-US" sz="2000">
                <a:latin typeface="Tahoma" panose="020B0604030504040204" pitchFamily="34" charset="0"/>
                <a:ea typeface="Tahoma" panose="020B0604030504040204" pitchFamily="34" charset="0"/>
                <a:cs typeface="Tahoma" panose="020B0604030504040204" pitchFamily="34" charset="0"/>
              </a:rPr>
              <a:t> và cần đúng thời điểm mà nền kinh tế cần</a:t>
            </a:r>
            <a:r>
              <a:rPr lang="vi-VN" sz="2000">
                <a:latin typeface="Tahoma" panose="020B0604030504040204" pitchFamily="34" charset="0"/>
                <a:ea typeface="Tahoma" panose="020B0604030504040204" pitchFamily="34" charset="0"/>
                <a:cs typeface="Tahoma" panose="020B0604030504040204" pitchFamily="34" charset="0"/>
              </a:rPr>
              <a:t>. </a:t>
            </a:r>
            <a:r>
              <a:rPr lang="en-US" sz="2000">
                <a:latin typeface="Tahoma" panose="020B0604030504040204" pitchFamily="34" charset="0"/>
                <a:ea typeface="Tahoma" panose="020B0604030504040204" pitchFamily="34" charset="0"/>
                <a:cs typeface="Tahoma" panose="020B0604030504040204" pitchFamily="34" charset="0"/>
              </a:rPr>
              <a:t>Cần </a:t>
            </a:r>
            <a:r>
              <a:rPr lang="vi-VN" sz="2000">
                <a:latin typeface="Tahoma" panose="020B0604030504040204" pitchFamily="34" charset="0"/>
                <a:ea typeface="Tahoma" panose="020B0604030504040204" pitchFamily="34" charset="0"/>
                <a:cs typeface="Tahoma" panose="020B0604030504040204" pitchFamily="34" charset="0"/>
              </a:rPr>
              <a:t>có sự giám sát chặt chẽ của Quốc hội để tránh xảy ra những </a:t>
            </a:r>
            <a:r>
              <a:rPr lang="en-US" sz="2000">
                <a:latin typeface="Tahoma" panose="020B0604030504040204" pitchFamily="34" charset="0"/>
                <a:ea typeface="Tahoma" panose="020B0604030504040204" pitchFamily="34" charset="0"/>
                <a:cs typeface="Tahoma" panose="020B0604030504040204" pitchFamily="34" charset="0"/>
              </a:rPr>
              <a:t>hệ lụy tiêu cực</a:t>
            </a:r>
            <a:r>
              <a:rPr lang="vi-VN" sz="2000">
                <a:latin typeface="Tahoma" panose="020B0604030504040204" pitchFamily="34" charset="0"/>
                <a:ea typeface="Tahoma" panose="020B0604030504040204" pitchFamily="34" charset="0"/>
                <a:cs typeface="Tahoma" panose="020B0604030504040204" pitchFamily="34" charset="0"/>
              </a:rPr>
              <a:t>.</a:t>
            </a:r>
            <a:endParaRPr lang="en-US" sz="2000">
              <a:latin typeface="Tahoma" panose="020B0604030504040204" pitchFamily="34" charset="0"/>
              <a:ea typeface="Tahoma" panose="020B0604030504040204" pitchFamily="34" charset="0"/>
              <a:cs typeface="Tahoma" panose="020B0604030504040204" pitchFamily="34" charset="0"/>
            </a:endParaRPr>
          </a:p>
          <a:p>
            <a:pPr lvl="1" algn="just">
              <a:lnSpc>
                <a:spcPct val="125000"/>
              </a:lnSpc>
            </a:pPr>
            <a:r>
              <a:rPr lang="en-US" sz="2000">
                <a:latin typeface="Tahoma" panose="020B0604030504040204" pitchFamily="34" charset="0"/>
                <a:ea typeface="Tahoma" panose="020B0604030504040204" pitchFamily="34" charset="0"/>
                <a:cs typeface="Tahoma" panose="020B0604030504040204" pitchFamily="34" charset="0"/>
              </a:rPr>
              <a:t>B</a:t>
            </a:r>
            <a:r>
              <a:rPr lang="vi-VN" sz="2000">
                <a:latin typeface="Tahoma" panose="020B0604030504040204" pitchFamily="34" charset="0"/>
                <a:ea typeface="Tahoma" panose="020B0604030504040204" pitchFamily="34" charset="0"/>
                <a:cs typeface="Tahoma" panose="020B0604030504040204" pitchFamily="34" charset="0"/>
              </a:rPr>
              <a:t>ất kể bệnh dịch kéo dài bao lâu, nhiều doanh nghiệp có thể sẽ phá sản, Việt Nam </a:t>
            </a:r>
            <a:r>
              <a:rPr lang="en-US" sz="2000">
                <a:latin typeface="Tahoma" panose="020B0604030504040204" pitchFamily="34" charset="0"/>
                <a:ea typeface="Tahoma" panose="020B0604030504040204" pitchFamily="34" charset="0"/>
                <a:cs typeface="Tahoma" panose="020B0604030504040204" pitchFamily="34" charset="0"/>
              </a:rPr>
              <a:t>cần</a:t>
            </a:r>
            <a:r>
              <a:rPr lang="vi-VN" sz="2000">
                <a:latin typeface="Tahoma" panose="020B0604030504040204" pitchFamily="34" charset="0"/>
                <a:ea typeface="Tahoma" panose="020B0604030504040204" pitchFamily="34" charset="0"/>
                <a:cs typeface="Tahoma" panose="020B0604030504040204" pitchFamily="34" charset="0"/>
              </a:rPr>
              <a:t> đảm bảo sự ổn định </a:t>
            </a:r>
            <a:r>
              <a:rPr lang="en-US" sz="2000">
                <a:latin typeface="Tahoma" panose="020B0604030504040204" pitchFamily="34" charset="0"/>
                <a:ea typeface="Tahoma" panose="020B0604030504040204" pitchFamily="34" charset="0"/>
                <a:cs typeface="Tahoma" panose="020B0604030504040204" pitchFamily="34" charset="0"/>
              </a:rPr>
              <a:t>kinh tế </a:t>
            </a:r>
            <a:r>
              <a:rPr lang="vi-VN" sz="2000">
                <a:latin typeface="Tahoma" panose="020B0604030504040204" pitchFamily="34" charset="0"/>
                <a:ea typeface="Tahoma" panose="020B0604030504040204" pitchFamily="34" charset="0"/>
                <a:cs typeface="Tahoma" panose="020B0604030504040204" pitchFamily="34" charset="0"/>
              </a:rPr>
              <a:t>vĩ mô. </a:t>
            </a:r>
            <a:r>
              <a:rPr lang="en-US" sz="2000">
                <a:latin typeface="Tahoma" panose="020B0604030504040204" pitchFamily="34" charset="0"/>
                <a:ea typeface="Tahoma" panose="020B0604030504040204" pitchFamily="34" charset="0"/>
                <a:cs typeface="Tahoma" panose="020B0604030504040204" pitchFamily="34" charset="0"/>
              </a:rPr>
              <a:t>G</a:t>
            </a:r>
            <a:r>
              <a:rPr lang="vi-VN" sz="2000">
                <a:latin typeface="Tahoma" panose="020B0604030504040204" pitchFamily="34" charset="0"/>
                <a:ea typeface="Tahoma" panose="020B0604030504040204" pitchFamily="34" charset="0"/>
                <a:cs typeface="Tahoma" panose="020B0604030504040204" pitchFamily="34" charset="0"/>
              </a:rPr>
              <a:t>iữ lạm phát và lãi suất ở mức thấp, tỷ giá ổn định, đầu tư công đúng mục đích và giám sát tốt, môi trường đầu tư cải thiện, thì sau bệnh dịch, nền kinh tế sẽ hồi phục nhanh chóng</a:t>
            </a:r>
            <a:r>
              <a:rPr lang="en-US" sz="2000">
                <a:latin typeface="Tahoma" panose="020B0604030504040204" pitchFamily="34" charset="0"/>
                <a:ea typeface="Tahoma" panose="020B0604030504040204" pitchFamily="34" charset="0"/>
                <a:cs typeface="Tahoma" panose="020B0604030504040204" pitchFamily="34" charset="0"/>
              </a:rPr>
              <a:t> và bền vững</a:t>
            </a:r>
            <a:r>
              <a:rPr lang="vi-VN" sz="2000">
                <a:latin typeface="Tahoma" panose="020B0604030504040204" pitchFamily="34" charset="0"/>
                <a:ea typeface="Tahoma" panose="020B0604030504040204" pitchFamily="34" charset="0"/>
                <a:cs typeface="Tahoma" panose="020B0604030504040204" pitchFamily="34" charset="0"/>
              </a:rPr>
              <a:t>. </a:t>
            </a:r>
            <a:endParaRPr lang="en-US" sz="2000">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25000"/>
              </a:lnSpc>
              <a:buFont typeface="+mj-lt"/>
              <a:buAutoNum type="arabicPeriod" startAt="3"/>
            </a:pPr>
            <a:endParaRPr lang="en-US" sz="20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591371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Các giải pháp cụ thể</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305017"/>
            <a:ext cx="11361217" cy="5249602"/>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r>
              <a:rPr lang="vi-VN" sz="2000" u="sng">
                <a:latin typeface="Tahoma" panose="020B0604030504040204" pitchFamily="34" charset="0"/>
                <a:ea typeface="Tahoma" panose="020B0604030504040204" pitchFamily="34" charset="0"/>
                <a:cs typeface="Tahoma" panose="020B0604030504040204" pitchFamily="34" charset="0"/>
              </a:rPr>
              <a:t>Nhóm giải pháp của Ngân hàng Nhà nước và các Tổ chức tín dụng</a:t>
            </a:r>
            <a:r>
              <a:rPr lang="en-US" sz="2000" u="sng">
                <a:latin typeface="Tahoma" panose="020B0604030504040204" pitchFamily="34" charset="0"/>
                <a:ea typeface="Tahoma" panose="020B0604030504040204" pitchFamily="34" charset="0"/>
                <a:cs typeface="Tahoma" panose="020B0604030504040204" pitchFamily="34" charset="0"/>
              </a:rPr>
              <a:t>:</a:t>
            </a:r>
            <a:r>
              <a:rPr lang="vi-VN" sz="2000">
                <a:latin typeface="Tahoma" panose="020B0604030504040204" pitchFamily="34" charset="0"/>
                <a:ea typeface="Tahoma" panose="020B0604030504040204" pitchFamily="34" charset="0"/>
                <a:cs typeface="Tahoma" panose="020B0604030504040204" pitchFamily="34" charset="0"/>
              </a:rPr>
              <a:t> </a:t>
            </a:r>
            <a:endParaRPr lang="en-US" sz="2000">
              <a:latin typeface="Tahoma" panose="020B0604030504040204" pitchFamily="34" charset="0"/>
              <a:ea typeface="Tahoma" panose="020B0604030504040204" pitchFamily="34" charset="0"/>
              <a:cs typeface="Tahoma" panose="020B0604030504040204" pitchFamily="34" charset="0"/>
            </a:endParaRPr>
          </a:p>
          <a:p>
            <a:pPr lvl="1" algn="just">
              <a:lnSpc>
                <a:spcPct val="110000"/>
              </a:lnSpc>
            </a:pPr>
            <a:r>
              <a:rPr lang="vi-VN">
                <a:latin typeface="Tahoma" panose="020B0604030504040204" pitchFamily="34" charset="0"/>
                <a:ea typeface="Tahoma" panose="020B0604030504040204" pitchFamily="34" charset="0"/>
                <a:cs typeface="Tahoma" panose="020B0604030504040204" pitchFamily="34" charset="0"/>
              </a:rPr>
              <a:t>NHNN Trợ giúp trực tiếp về thanh khoản cho những ngân hàng có hỗ trợ thiết thực và cụ thể đối với doanh nghiệp gặp khó khăn, thông qua đó trợ giúp thanh khoản cho hệ thống doanh nghiệp, đặc biệt là DNNVV bị ảnh hưởng bởi đại dịch.</a:t>
            </a:r>
            <a:endParaRPr lang="en-US">
              <a:latin typeface="Tahoma" panose="020B0604030504040204" pitchFamily="34" charset="0"/>
              <a:ea typeface="Tahoma" panose="020B0604030504040204" pitchFamily="34" charset="0"/>
              <a:cs typeface="Tahoma" panose="020B0604030504040204" pitchFamily="34" charset="0"/>
            </a:endParaRPr>
          </a:p>
          <a:p>
            <a:pPr lvl="1" algn="just">
              <a:lnSpc>
                <a:spcPct val="110000"/>
              </a:lnSpc>
            </a:pPr>
            <a:r>
              <a:rPr lang="vi-VN">
                <a:latin typeface="Tahoma" panose="020B0604030504040204" pitchFamily="34" charset="0"/>
                <a:ea typeface="Tahoma" panose="020B0604030504040204" pitchFamily="34" charset="0"/>
                <a:cs typeface="Tahoma" panose="020B0604030504040204" pitchFamily="34" charset="0"/>
              </a:rPr>
              <a:t>Bổ sung thêm danh mục thứ 6 về các đối tượng được hưởng ưu tiên về lãi suất trần trong điều 13, khoản 2, Thông tư 39/2016/TT-NHNN về Quy định hoạt động cho vay của TCTD: “Phục vụ lĩnh vực bị ảnh hưởng trực tiếp của đại dịch hoặc biến đổi khí hậu”</a:t>
            </a:r>
            <a:r>
              <a:rPr lang="en-US">
                <a:latin typeface="Tahoma" panose="020B0604030504040204" pitchFamily="34" charset="0"/>
                <a:ea typeface="Tahoma" panose="020B0604030504040204" pitchFamily="34" charset="0"/>
                <a:cs typeface="Tahoma" panose="020B0604030504040204" pitchFamily="34" charset="0"/>
              </a:rPr>
              <a:t>.</a:t>
            </a:r>
          </a:p>
          <a:p>
            <a:pPr lvl="1" algn="just">
              <a:lnSpc>
                <a:spcPct val="110000"/>
              </a:lnSpc>
            </a:pPr>
            <a:r>
              <a:rPr lang="vi-VN">
                <a:latin typeface="Tahoma" panose="020B0604030504040204" pitchFamily="34" charset="0"/>
                <a:ea typeface="Tahoma" panose="020B0604030504040204" pitchFamily="34" charset="0"/>
                <a:cs typeface="Tahoma" panose="020B0604030504040204" pitchFamily="34" charset="0"/>
              </a:rPr>
              <a:t>NHNN tăng cường các biện pháp ổn định tỷ giá hối đoái trong ngắn hạn</a:t>
            </a:r>
            <a:r>
              <a:rPr lang="en-US">
                <a:latin typeface="Tahoma" panose="020B0604030504040204" pitchFamily="34" charset="0"/>
                <a:ea typeface="Tahoma" panose="020B0604030504040204" pitchFamily="34" charset="0"/>
                <a:cs typeface="Tahoma" panose="020B0604030504040204" pitchFamily="34" charset="0"/>
              </a:rPr>
              <a:t>.</a:t>
            </a:r>
          </a:p>
          <a:p>
            <a:pPr lvl="1" algn="just">
              <a:lnSpc>
                <a:spcPct val="110000"/>
              </a:lnSpc>
            </a:pPr>
            <a:r>
              <a:rPr lang="vi-VN">
                <a:latin typeface="Tahoma" panose="020B0604030504040204" pitchFamily="34" charset="0"/>
                <a:ea typeface="Tahoma" panose="020B0604030504040204" pitchFamily="34" charset="0"/>
                <a:cs typeface="Tahoma" panose="020B0604030504040204" pitchFamily="34" charset="0"/>
              </a:rPr>
              <a:t>Các TCTD tận dụng cơ hội để phát triển thị trường, sản phẩm, kênh phân phối mới</a:t>
            </a:r>
            <a:r>
              <a:rPr lang="en-US">
                <a:latin typeface="Tahoma" panose="020B0604030504040204" pitchFamily="34" charset="0"/>
                <a:ea typeface="Tahoma" panose="020B0604030504040204" pitchFamily="34" charset="0"/>
                <a:cs typeface="Tahoma" panose="020B0604030504040204" pitchFamily="34" charset="0"/>
              </a:rPr>
              <a:t>.</a:t>
            </a:r>
          </a:p>
          <a:p>
            <a:pPr lvl="1" algn="just">
              <a:lnSpc>
                <a:spcPct val="110000"/>
              </a:lnSpc>
            </a:pPr>
            <a:r>
              <a:rPr lang="vi-VN">
                <a:latin typeface="Tahoma" panose="020B0604030504040204" pitchFamily="34" charset="0"/>
                <a:ea typeface="Tahoma" panose="020B0604030504040204" pitchFamily="34" charset="0"/>
                <a:cs typeface="Tahoma" panose="020B0604030504040204" pitchFamily="34" charset="0"/>
              </a:rPr>
              <a:t>Các TCTD cần thống nhất và thông báo tới các doanh nghiệp “chuẩn chung” cho công cuộc “giải cứu” nếu không muốn bị lạm dụng và dòng vốn đi sai mục tiêu ban đầu</a:t>
            </a:r>
            <a:r>
              <a:rPr lang="en-US">
                <a:latin typeface="Tahoma" panose="020B0604030504040204" pitchFamily="34" charset="0"/>
                <a:ea typeface="Tahoma" panose="020B0604030504040204" pitchFamily="34" charset="0"/>
                <a:cs typeface="Tahoma" panose="020B0604030504040204" pitchFamily="34" charset="0"/>
              </a:rPr>
              <a:t>.</a:t>
            </a:r>
          </a:p>
          <a:p>
            <a:pPr algn="just"/>
            <a:r>
              <a:rPr lang="vi-VN" sz="2000" u="sng">
                <a:latin typeface="Tahoma" panose="020B0604030504040204" pitchFamily="34" charset="0"/>
                <a:ea typeface="Tahoma" panose="020B0604030504040204" pitchFamily="34" charset="0"/>
                <a:cs typeface="Tahoma" panose="020B0604030504040204" pitchFamily="34" charset="0"/>
              </a:rPr>
              <a:t>Nhóm giải pháp của Bộ Tài chính</a:t>
            </a:r>
            <a:r>
              <a:rPr lang="en-US" sz="2000" u="sng">
                <a:latin typeface="Tahoma" panose="020B0604030504040204" pitchFamily="34" charset="0"/>
                <a:ea typeface="Tahoma" panose="020B0604030504040204" pitchFamily="34" charset="0"/>
                <a:cs typeface="Tahoma" panose="020B0604030504040204" pitchFamily="34" charset="0"/>
              </a:rPr>
              <a:t>:</a:t>
            </a:r>
            <a:r>
              <a:rPr lang="vi-VN" sz="2000">
                <a:latin typeface="Tahoma" panose="020B0604030504040204" pitchFamily="34" charset="0"/>
                <a:ea typeface="Tahoma" panose="020B0604030504040204" pitchFamily="34" charset="0"/>
                <a:cs typeface="Tahoma" panose="020B0604030504040204" pitchFamily="34" charset="0"/>
              </a:rPr>
              <a:t> </a:t>
            </a:r>
            <a:endParaRPr lang="en-US" sz="2000">
              <a:latin typeface="Tahoma" panose="020B0604030504040204" pitchFamily="34" charset="0"/>
              <a:ea typeface="Tahoma" panose="020B0604030504040204" pitchFamily="34" charset="0"/>
              <a:cs typeface="Tahoma" panose="020B0604030504040204" pitchFamily="34" charset="0"/>
            </a:endParaRPr>
          </a:p>
          <a:p>
            <a:pPr lvl="1" algn="just">
              <a:lnSpc>
                <a:spcPct val="150000"/>
              </a:lnSpc>
            </a:pPr>
            <a:r>
              <a:rPr lang="en-US">
                <a:latin typeface="Tahoma" panose="020B0604030504040204" pitchFamily="34" charset="0"/>
                <a:ea typeface="Tahoma" panose="020B0604030504040204" pitchFamily="34" charset="0"/>
                <a:cs typeface="Tahoma" panose="020B0604030504040204" pitchFamily="34" charset="0"/>
              </a:rPr>
              <a:t>Giảm, miễn một số loại thuế (thu nhập doanh nghiệp, giá</a:t>
            </a:r>
            <a:r>
              <a:rPr lang="vi-VN">
                <a:latin typeface="Tahoma" panose="020B0604030504040204" pitchFamily="34" charset="0"/>
                <a:ea typeface="Tahoma" panose="020B0604030504040204" pitchFamily="34" charset="0"/>
                <a:cs typeface="Tahoma" panose="020B0604030504040204" pitchFamily="34" charset="0"/>
              </a:rPr>
              <a:t> trị gia tăng</a:t>
            </a:r>
            <a:r>
              <a:rPr lang="en-US">
                <a:latin typeface="Tahoma" panose="020B0604030504040204" pitchFamily="34" charset="0"/>
                <a:ea typeface="Tahoma" panose="020B0604030504040204" pitchFamily="34" charset="0"/>
                <a:cs typeface="Tahoma" panose="020B0604030504040204" pitchFamily="34" charset="0"/>
              </a:rPr>
              <a:t>, thu nhập cá nhân) với quy mô hợp lý, đẩy mạnh xúc tiến triển khai dịch vụ thuế điện tử eTax</a:t>
            </a:r>
            <a:r>
              <a:rPr lang="vi-VN">
                <a:latin typeface="Tahoma" panose="020B0604030504040204" pitchFamily="34" charset="0"/>
                <a:ea typeface="Tahoma" panose="020B0604030504040204" pitchFamily="34" charset="0"/>
                <a:cs typeface="Tahoma" panose="020B0604030504040204" pitchFamily="34" charset="0"/>
              </a:rPr>
              <a:t>.</a:t>
            </a:r>
            <a:endParaRPr lang="en-US">
              <a:latin typeface="Tahoma" panose="020B0604030504040204" pitchFamily="34" charset="0"/>
              <a:ea typeface="Tahoma" panose="020B0604030504040204" pitchFamily="34" charset="0"/>
              <a:cs typeface="Tahoma" panose="020B0604030504040204" pitchFamily="34" charset="0"/>
            </a:endParaRPr>
          </a:p>
          <a:p>
            <a:pPr lvl="1" algn="just">
              <a:lnSpc>
                <a:spcPct val="150000"/>
              </a:lnSpc>
            </a:pPr>
            <a:r>
              <a:rPr lang="vi-VN">
                <a:latin typeface="Tahoma" panose="020B0604030504040204" pitchFamily="34" charset="0"/>
                <a:ea typeface="Tahoma" panose="020B0604030504040204" pitchFamily="34" charset="0"/>
                <a:cs typeface="Tahoma" panose="020B0604030504040204" pitchFamily="34" charset="0"/>
              </a:rPr>
              <a:t>Phối hợp với Bộ KHĐT có kế hoạch giải ngân chi tiết cụ thể các dự án, chương trình lớn; Ban hành tiêu chí, định mức phân bổ vốn đầu tư công nguồn ngân sách nhà nước, nâng cao hiệu quả quản lý và sử dụng vốn đầu tư công; có thể hoãn một số chương trình đầu tư chưa quan trọng; nâng hạn mức gói thầu được cho phép chỉ định thầu. Đẩy mạnh triển khai việc đấu thầu qua mạng.</a:t>
            </a:r>
            <a:endParaRPr lang="en-US" sz="1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897404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6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Các giải pháp cụ thể</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416039"/>
            <a:ext cx="11361217" cy="4989132"/>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nSpc>
                <a:spcPct val="150000"/>
              </a:lnSpc>
            </a:pPr>
            <a:r>
              <a:rPr lang="vi-VN" sz="2600" u="sng"/>
              <a:t>Nhóm giải pháp hỗ trợ BHXH cho doanh nghiệp và an sinh xã hội</a:t>
            </a:r>
            <a:r>
              <a:rPr lang="en-US" sz="2600" u="sng"/>
              <a:t>:</a:t>
            </a:r>
          </a:p>
          <a:p>
            <a:pPr lvl="1" algn="just">
              <a:lnSpc>
                <a:spcPct val="150000"/>
              </a:lnSpc>
            </a:pPr>
            <a:r>
              <a:rPr lang="vi-VN" sz="1800"/>
              <a:t>Hỗ trợ về bảo hiểm xã hội cho nhóm các doanh nghiệp chịu ảnh hưởng bởi đại dịch COVID-19</a:t>
            </a:r>
            <a:r>
              <a:rPr lang="en-US" sz="1800"/>
              <a:t>.</a:t>
            </a:r>
          </a:p>
          <a:p>
            <a:pPr lvl="1" algn="just">
              <a:lnSpc>
                <a:spcPct val="150000"/>
              </a:lnSpc>
            </a:pPr>
            <a:r>
              <a:rPr lang="vi-VN" sz="1800"/>
              <a:t>Hỗ trợ trực tiếp của chính phủ đối với lao động bị ảnh hưởng bởi COVID-19</a:t>
            </a:r>
            <a:r>
              <a:rPr lang="en-US" sz="1800"/>
              <a:t>.</a:t>
            </a:r>
            <a:endParaRPr lang="en-US" sz="1800" u="sng"/>
          </a:p>
          <a:p>
            <a:pPr>
              <a:lnSpc>
                <a:spcPct val="150000"/>
              </a:lnSpc>
            </a:pPr>
            <a:r>
              <a:rPr lang="vi-VN" sz="2600" u="sng"/>
              <a:t>Nhóm giải pháp từ các doanh nghiệp</a:t>
            </a:r>
            <a:r>
              <a:rPr lang="en-US" sz="2600" u="sng"/>
              <a:t>:</a:t>
            </a:r>
            <a:endParaRPr lang="en-US" sz="2600"/>
          </a:p>
          <a:p>
            <a:pPr lvl="1">
              <a:lnSpc>
                <a:spcPct val="150000"/>
              </a:lnSpc>
            </a:pPr>
            <a:r>
              <a:rPr lang="en-US" sz="1800">
                <a:latin typeface="Tahoma" panose="020B0604030504040204" pitchFamily="34" charset="0"/>
                <a:ea typeface="Tahoma" panose="020B0604030504040204" pitchFamily="34" charset="0"/>
                <a:cs typeface="Tahoma" panose="020B0604030504040204" pitchFamily="34" charset="0"/>
              </a:rPr>
              <a:t>Tái cơ cấu doanh nghiệp theo hướng giảm đầu mối, tăng hiệu quả</a:t>
            </a:r>
            <a:r>
              <a:rPr lang="vi-VN" sz="1800">
                <a:latin typeface="Tahoma" panose="020B0604030504040204" pitchFamily="34" charset="0"/>
                <a:ea typeface="Tahoma" panose="020B0604030504040204" pitchFamily="34" charset="0"/>
                <a:cs typeface="Tahoma" panose="020B0604030504040204" pitchFamily="34" charset="0"/>
              </a:rPr>
              <a:t>, cập nhật công nghệ, cơ cấu và đào tạo lại nhân lực</a:t>
            </a:r>
            <a:r>
              <a:rPr lang="en-US" sz="1800">
                <a:latin typeface="Tahoma" panose="020B0604030504040204" pitchFamily="34" charset="0"/>
                <a:ea typeface="Tahoma" panose="020B0604030504040204" pitchFamily="34" charset="0"/>
                <a:cs typeface="Tahoma" panose="020B0604030504040204" pitchFamily="34" charset="0"/>
              </a:rPr>
              <a:t>.</a:t>
            </a:r>
          </a:p>
          <a:p>
            <a:pPr lvl="1">
              <a:lnSpc>
                <a:spcPct val="150000"/>
              </a:lnSpc>
            </a:pPr>
            <a:r>
              <a:rPr lang="en-US" sz="1800">
                <a:latin typeface="Tahoma" panose="020B0604030504040204" pitchFamily="34" charset="0"/>
                <a:ea typeface="Tahoma" panose="020B0604030504040204" pitchFamily="34" charset="0"/>
                <a:cs typeface="Tahoma" panose="020B0604030504040204" pitchFamily="34" charset="0"/>
              </a:rPr>
              <a:t>Phát triển các nguồn nguyên vật liệu trong nước, tìm và thay thế các nguồn nhập khẩu, phát triển các nguồn nguyên liệu và liên kết sâu với các nhà cung ứng nội địa.</a:t>
            </a:r>
          </a:p>
          <a:p>
            <a:pPr lvl="1" algn="just">
              <a:lnSpc>
                <a:spcPct val="150000"/>
              </a:lnSpc>
            </a:pPr>
            <a:endParaRPr lang="en-US" sz="160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35400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319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Tổng quan về tình hình đại dịch covid-19</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8505825" y="2273635"/>
            <a:ext cx="3686175" cy="3701035"/>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1600" i="1" u="sng">
                <a:latin typeface="Tahoma" panose="020B0604030504040204" pitchFamily="34" charset="0"/>
                <a:ea typeface="Tahoma" panose="020B0604030504040204" pitchFamily="34" charset="0"/>
                <a:cs typeface="Tahoma" panose="020B0604030504040204" pitchFamily="34" charset="0"/>
              </a:rPr>
              <a:t>Nhóm 1</a:t>
            </a:r>
            <a:r>
              <a:rPr lang="en-US" sz="1600" i="1">
                <a:latin typeface="Tahoma" panose="020B0604030504040204" pitchFamily="34" charset="0"/>
                <a:ea typeface="Tahoma" panose="020B0604030504040204" pitchFamily="34" charset="0"/>
                <a:cs typeface="Tahoma" panose="020B0604030504040204" pitchFamily="34" charset="0"/>
              </a:rPr>
              <a:t>: Hàn Quốc, Nhật, Singapore và Hồng Kong (Kiểm soát tốt)</a:t>
            </a:r>
          </a:p>
          <a:p>
            <a:r>
              <a:rPr lang="en-US" sz="1600" i="1" u="sng">
                <a:latin typeface="Tahoma" panose="020B0604030504040204" pitchFamily="34" charset="0"/>
                <a:ea typeface="Tahoma" panose="020B0604030504040204" pitchFamily="34" charset="0"/>
                <a:cs typeface="Tahoma" panose="020B0604030504040204" pitchFamily="34" charset="0"/>
              </a:rPr>
              <a:t>Nhóm 2</a:t>
            </a:r>
            <a:r>
              <a:rPr lang="en-US" sz="1600" i="1">
                <a:latin typeface="Tahoma" panose="020B0604030504040204" pitchFamily="34" charset="0"/>
                <a:ea typeface="Tahoma" panose="020B0604030504040204" pitchFamily="34" charset="0"/>
                <a:cs typeface="Tahoma" panose="020B0604030504040204" pitchFamily="34" charset="0"/>
              </a:rPr>
              <a:t>: Các n</a:t>
            </a:r>
            <a:r>
              <a:rPr lang="vi-VN" sz="1600" i="1">
                <a:latin typeface="Tahoma" panose="020B0604030504040204" pitchFamily="34" charset="0"/>
                <a:ea typeface="Tahoma" panose="020B0604030504040204" pitchFamily="34" charset="0"/>
                <a:cs typeface="Tahoma" panose="020B0604030504040204" pitchFamily="34" charset="0"/>
              </a:rPr>
              <a:t>ư</a:t>
            </a:r>
            <a:r>
              <a:rPr lang="en-US" sz="1600" i="1">
                <a:latin typeface="Tahoma" panose="020B0604030504040204" pitchFamily="34" charset="0"/>
                <a:ea typeface="Tahoma" panose="020B0604030504040204" pitchFamily="34" charset="0"/>
                <a:cs typeface="Tahoma" panose="020B0604030504040204" pitchFamily="34" charset="0"/>
              </a:rPr>
              <a:t>ớc còn lại</a:t>
            </a:r>
          </a:p>
          <a:p>
            <a:pPr lvl="1"/>
            <a:r>
              <a:rPr lang="en-US" sz="1300" i="1">
                <a:latin typeface="Tahoma" panose="020B0604030504040204" pitchFamily="34" charset="0"/>
                <a:ea typeface="Tahoma" panose="020B0604030504040204" pitchFamily="34" charset="0"/>
                <a:cs typeface="Tahoma" panose="020B0604030504040204" pitchFamily="34" charset="0"/>
              </a:rPr>
              <a:t>Tăng 33%/ngày</a:t>
            </a:r>
          </a:p>
          <a:p>
            <a:pPr lvl="1"/>
            <a:r>
              <a:rPr lang="en-US" sz="1300" i="1">
                <a:latin typeface="Tahoma" panose="020B0604030504040204" pitchFamily="34" charset="0"/>
                <a:ea typeface="Tahoma" panose="020B0604030504040204" pitchFamily="34" charset="0"/>
                <a:cs typeface="Tahoma" panose="020B0604030504040204" pitchFamily="34" charset="0"/>
              </a:rPr>
              <a:t>Xu h</a:t>
            </a:r>
            <a:r>
              <a:rPr lang="vi-VN" sz="1300" i="1">
                <a:ea typeface="Tahoma" panose="020B0604030504040204" pitchFamily="34" charset="0"/>
                <a:cs typeface="Tahoma" panose="020B0604030504040204" pitchFamily="34" charset="0"/>
              </a:rPr>
              <a:t>ư</a:t>
            </a:r>
            <a:r>
              <a:rPr lang="en-US" sz="1300" i="1">
                <a:latin typeface="Tahoma" panose="020B0604030504040204" pitchFamily="34" charset="0"/>
                <a:ea typeface="Tahoma" panose="020B0604030504040204" pitchFamily="34" charset="0"/>
                <a:cs typeface="Tahoma" panose="020B0604030504040204" pitchFamily="34" charset="0"/>
              </a:rPr>
              <a:t>ớng giống nhau</a:t>
            </a:r>
          </a:p>
          <a:p>
            <a:r>
              <a:rPr lang="en-US" sz="1600" i="1">
                <a:latin typeface="Tahoma" panose="020B0604030504040204" pitchFamily="34" charset="0"/>
                <a:ea typeface="Tahoma" panose="020B0604030504040204" pitchFamily="34" charset="0"/>
                <a:cs typeface="Tahoma" panose="020B0604030504040204" pitchFamily="34" charset="0"/>
              </a:rPr>
              <a:t>Từ ca nhiễm 100 đến đỉnh dịch khoảng 30-35 ngày.</a:t>
            </a:r>
          </a:p>
          <a:p>
            <a:r>
              <a:rPr lang="en-US" sz="1600" i="1">
                <a:latin typeface="Tahoma" panose="020B0604030504040204" pitchFamily="34" charset="0"/>
                <a:ea typeface="Tahoma" panose="020B0604030504040204" pitchFamily="34" charset="0"/>
                <a:cs typeface="Tahoma" panose="020B0604030504040204" pitchFamily="34" charset="0"/>
              </a:rPr>
              <a:t>Nếu cùng xu h</a:t>
            </a:r>
            <a:r>
              <a:rPr lang="vi-VN" sz="1600" i="1">
                <a:latin typeface="Tahoma" panose="020B0604030504040204" pitchFamily="34" charset="0"/>
                <a:ea typeface="Tahoma" panose="020B0604030504040204" pitchFamily="34" charset="0"/>
                <a:cs typeface="Tahoma" panose="020B0604030504040204" pitchFamily="34" charset="0"/>
              </a:rPr>
              <a:t>ư</a:t>
            </a:r>
            <a:r>
              <a:rPr lang="en-US" sz="1600" i="1">
                <a:latin typeface="Tahoma" panose="020B0604030504040204" pitchFamily="34" charset="0"/>
                <a:ea typeface="Tahoma" panose="020B0604030504040204" pitchFamily="34" charset="0"/>
                <a:cs typeface="Tahoma" panose="020B0604030504040204" pitchFamily="34" charset="0"/>
              </a:rPr>
              <a:t>ớng như các n</a:t>
            </a:r>
            <a:r>
              <a:rPr lang="vi-VN" sz="1600" i="1">
                <a:latin typeface="Tahoma" panose="020B0604030504040204" pitchFamily="34" charset="0"/>
                <a:ea typeface="Tahoma" panose="020B0604030504040204" pitchFamily="34" charset="0"/>
                <a:cs typeface="Tahoma" panose="020B0604030504040204" pitchFamily="34" charset="0"/>
              </a:rPr>
              <a:t>ư</a:t>
            </a:r>
            <a:r>
              <a:rPr lang="en-US" sz="1600" i="1">
                <a:latin typeface="Tahoma" panose="020B0604030504040204" pitchFamily="34" charset="0"/>
                <a:ea typeface="Tahoma" panose="020B0604030504040204" pitchFamily="34" charset="0"/>
                <a:cs typeface="Tahoma" panose="020B0604030504040204" pitchFamily="34" charset="0"/>
              </a:rPr>
              <a:t>ớc dự kiến đỉnh dịch tại Việt Nam r</a:t>
            </a:r>
            <a:r>
              <a:rPr lang="vi-VN" sz="1600" i="1">
                <a:latin typeface="Tahoma" panose="020B0604030504040204" pitchFamily="34" charset="0"/>
                <a:ea typeface="Tahoma" panose="020B0604030504040204" pitchFamily="34" charset="0"/>
                <a:cs typeface="Tahoma" panose="020B0604030504040204" pitchFamily="34" charset="0"/>
              </a:rPr>
              <a:t>ơ</a:t>
            </a:r>
            <a:r>
              <a:rPr lang="en-US" sz="1600" i="1">
                <a:latin typeface="Tahoma" panose="020B0604030504040204" pitchFamily="34" charset="0"/>
                <a:ea typeface="Tahoma" panose="020B0604030504040204" pitchFamily="34" charset="0"/>
                <a:cs typeface="Tahoma" panose="020B0604030504040204" pitchFamily="34" charset="0"/>
              </a:rPr>
              <a:t>i vào cuối tháng 4 đầu tháng 5.</a:t>
            </a:r>
          </a:p>
        </p:txBody>
      </p:sp>
      <p:pic>
        <p:nvPicPr>
          <p:cNvPr id="7" name="Picture 6" descr="Country by country: how coronavirus case trajectories compare">
            <a:extLst>
              <a:ext uri="{FF2B5EF4-FFF2-40B4-BE49-F238E27FC236}">
                <a16:creationId xmlns:a16="http://schemas.microsoft.com/office/drawing/2014/main" id="{2035AAFB-5F42-463F-AAC4-BF72F077C7A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01696" y="1083380"/>
            <a:ext cx="7999354" cy="5370685"/>
          </a:xfrm>
          <a:prstGeom prst="rect">
            <a:avLst/>
          </a:prstGeom>
          <a:noFill/>
          <a:ln>
            <a:noFill/>
          </a:ln>
        </p:spPr>
      </p:pic>
      <p:sp>
        <p:nvSpPr>
          <p:cNvPr id="8" name="Content Placeholder 2">
            <a:extLst>
              <a:ext uri="{FF2B5EF4-FFF2-40B4-BE49-F238E27FC236}">
                <a16:creationId xmlns:a16="http://schemas.microsoft.com/office/drawing/2014/main" id="{8EBF4E24-00B4-4041-92A5-AF0991BDDC94}"/>
              </a:ext>
            </a:extLst>
          </p:cNvPr>
          <p:cNvSpPr>
            <a:spLocks noGrp="1"/>
          </p:cNvSpPr>
          <p:nvPr>
            <p:ph idx="1"/>
          </p:nvPr>
        </p:nvSpPr>
        <p:spPr>
          <a:xfrm>
            <a:off x="239772" y="6391211"/>
            <a:ext cx="8161278" cy="466789"/>
          </a:xfrm>
        </p:spPr>
        <p:txBody>
          <a:bodyPr>
            <a:normAutofit/>
          </a:body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Financial Times với số liệu từ Đại học John Hopkins, cập nhật ngày 27/3/2020</a:t>
            </a:r>
            <a:endParaRPr lang="en-US" sz="1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864436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025" y="1292706"/>
            <a:ext cx="11029616" cy="1188720"/>
          </a:xfrm>
        </p:spPr>
        <p:txBody>
          <a:bodyPr/>
          <a:lstStyle/>
          <a:p>
            <a:pPr algn="ctr"/>
            <a:r>
              <a:rPr lang="en-US" b="1">
                <a:latin typeface="Tahoma" panose="020B0604030504040204" pitchFamily="34" charset="0"/>
                <a:ea typeface="Tahoma" panose="020B0604030504040204" pitchFamily="34" charset="0"/>
                <a:cs typeface="Tahoma" panose="020B0604030504040204" pitchFamily="34" charset="0"/>
              </a:rPr>
              <a:t>Kịp thời – hiệu quả – bền vững</a:t>
            </a:r>
            <a:endParaRPr lang="en-US"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Content Placeholder 2" descr="timeline">
            <a:extLst>
              <a:ext uri="{FF2B5EF4-FFF2-40B4-BE49-F238E27FC236}">
                <a16:creationId xmlns:a16="http://schemas.microsoft.com/office/drawing/2014/main" id="{FF3F0D82-0AA6-45C3-8367-955CBFA02ED6}"/>
              </a:ext>
            </a:extLst>
          </p:cNvPr>
          <p:cNvGraphicFramePr>
            <a:graphicFrameLocks noGrp="1"/>
          </p:cNvGraphicFramePr>
          <p:nvPr>
            <p:ph idx="1"/>
            <p:extLst>
              <p:ext uri="{D42A27DB-BD31-4B8C-83A1-F6EECF244321}">
                <p14:modId xmlns:p14="http://schemas.microsoft.com/office/powerpoint/2010/main" val="3967578666"/>
              </p:ext>
            </p:extLst>
          </p:nvPr>
        </p:nvGraphicFramePr>
        <p:xfrm>
          <a:off x="581025" y="2341563"/>
          <a:ext cx="11029950" cy="3633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784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442951"/>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Việt Nam</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070494"/>
            <a:ext cx="5064988" cy="1446107"/>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1600" i="1" u="sng">
                <a:latin typeface="Tahoma" panose="020B0604030504040204" pitchFamily="34" charset="0"/>
                <a:ea typeface="Tahoma" panose="020B0604030504040204" pitchFamily="34" charset="0"/>
                <a:cs typeface="Tahoma" panose="020B0604030504040204" pitchFamily="34" charset="0"/>
              </a:rPr>
              <a:t>Giai đoạn 1</a:t>
            </a:r>
            <a:r>
              <a:rPr lang="en-US" sz="1600" i="1">
                <a:latin typeface="Tahoma" panose="020B0604030504040204" pitchFamily="34" charset="0"/>
                <a:ea typeface="Tahoma" panose="020B0604030504040204" pitchFamily="34" charset="0"/>
                <a:cs typeface="Tahoma" panose="020B0604030504040204" pitchFamily="34" charset="0"/>
              </a:rPr>
              <a:t>: 23/01-06/03/2020</a:t>
            </a:r>
          </a:p>
          <a:p>
            <a:r>
              <a:rPr lang="en-US" sz="1600" i="1" u="sng">
                <a:latin typeface="Tahoma" panose="020B0604030504040204" pitchFamily="34" charset="0"/>
                <a:ea typeface="Tahoma" panose="020B0604030504040204" pitchFamily="34" charset="0"/>
                <a:cs typeface="Tahoma" panose="020B0604030504040204" pitchFamily="34" charset="0"/>
              </a:rPr>
              <a:t>Giai đoạn 2</a:t>
            </a:r>
            <a:r>
              <a:rPr lang="en-US" sz="1600" i="1">
                <a:latin typeface="Tahoma" panose="020B0604030504040204" pitchFamily="34" charset="0"/>
                <a:ea typeface="Tahoma" panose="020B0604030504040204" pitchFamily="34" charset="0"/>
                <a:cs typeface="Tahoma" panose="020B0604030504040204" pitchFamily="34" charset="0"/>
              </a:rPr>
              <a:t>: 07/03-22/03/2020</a:t>
            </a:r>
          </a:p>
          <a:p>
            <a:r>
              <a:rPr lang="en-US" sz="1600" i="1" u="sng">
                <a:latin typeface="Tahoma" panose="020B0604030504040204" pitchFamily="34" charset="0"/>
                <a:ea typeface="Tahoma" panose="020B0604030504040204" pitchFamily="34" charset="0"/>
                <a:cs typeface="Tahoma" panose="020B0604030504040204" pitchFamily="34" charset="0"/>
              </a:rPr>
              <a:t>Giai đoạn 3</a:t>
            </a:r>
            <a:r>
              <a:rPr lang="en-US" sz="1600" i="1">
                <a:latin typeface="Tahoma" panose="020B0604030504040204" pitchFamily="34" charset="0"/>
                <a:ea typeface="Tahoma" panose="020B0604030504040204" pitchFamily="34" charset="0"/>
                <a:cs typeface="Tahoma" panose="020B0604030504040204" pitchFamily="34" charset="0"/>
              </a:rPr>
              <a:t>: từ 22/03/2020 (trên 100 ca)</a:t>
            </a:r>
          </a:p>
        </p:txBody>
      </p:sp>
      <p:sp>
        <p:nvSpPr>
          <p:cNvPr id="8" name="Content Placeholder 2">
            <a:extLst>
              <a:ext uri="{FF2B5EF4-FFF2-40B4-BE49-F238E27FC236}">
                <a16:creationId xmlns:a16="http://schemas.microsoft.com/office/drawing/2014/main" id="{1519816F-76BC-4C21-9DE9-3DB9D96AE1CC}"/>
              </a:ext>
            </a:extLst>
          </p:cNvPr>
          <p:cNvSpPr>
            <a:spLocks noGrp="1"/>
          </p:cNvSpPr>
          <p:nvPr>
            <p:ph idx="1"/>
          </p:nvPr>
        </p:nvSpPr>
        <p:spPr>
          <a:xfrm>
            <a:off x="1411548" y="6298304"/>
            <a:ext cx="3694405" cy="466789"/>
          </a:xfrm>
        </p:spPr>
        <p:txBody>
          <a:bodyPr>
            <a:normAutofit/>
          </a:body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https://ourworldindata.org</a:t>
            </a:r>
          </a:p>
        </p:txBody>
      </p:sp>
      <p:graphicFrame>
        <p:nvGraphicFramePr>
          <p:cNvPr id="9" name="Chart 8">
            <a:extLst>
              <a:ext uri="{FF2B5EF4-FFF2-40B4-BE49-F238E27FC236}">
                <a16:creationId xmlns:a16="http://schemas.microsoft.com/office/drawing/2014/main" id="{855EE57D-BFF6-4A1F-88DF-9C673C0651E8}"/>
              </a:ext>
            </a:extLst>
          </p:cNvPr>
          <p:cNvGraphicFramePr/>
          <p:nvPr>
            <p:extLst>
              <p:ext uri="{D42A27DB-BD31-4B8C-83A1-F6EECF244321}">
                <p14:modId xmlns:p14="http://schemas.microsoft.com/office/powerpoint/2010/main" val="915156763"/>
              </p:ext>
            </p:extLst>
          </p:nvPr>
        </p:nvGraphicFramePr>
        <p:xfrm>
          <a:off x="491232" y="2365337"/>
          <a:ext cx="5536706" cy="39329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CF58D730-A49A-45C7-81FD-CC38F411D93F}"/>
              </a:ext>
            </a:extLst>
          </p:cNvPr>
          <p:cNvGraphicFramePr/>
          <p:nvPr>
            <p:extLst>
              <p:ext uri="{D42A27DB-BD31-4B8C-83A1-F6EECF244321}">
                <p14:modId xmlns:p14="http://schemas.microsoft.com/office/powerpoint/2010/main" val="161977409"/>
              </p:ext>
            </p:extLst>
          </p:nvPr>
        </p:nvGraphicFramePr>
        <p:xfrm>
          <a:off x="6096000" y="2365337"/>
          <a:ext cx="5604768" cy="3932967"/>
        </p:xfrm>
        <a:graphic>
          <a:graphicData uri="http://schemas.openxmlformats.org/drawingml/2006/chart">
            <c:chart xmlns:c="http://schemas.openxmlformats.org/drawingml/2006/chart" xmlns:r="http://schemas.openxmlformats.org/officeDocument/2006/relationships" r:id="rId3"/>
          </a:graphicData>
        </a:graphic>
      </p:graphicFrame>
      <p:sp>
        <p:nvSpPr>
          <p:cNvPr id="11" name="Content Placeholder 2">
            <a:extLst>
              <a:ext uri="{FF2B5EF4-FFF2-40B4-BE49-F238E27FC236}">
                <a16:creationId xmlns:a16="http://schemas.microsoft.com/office/drawing/2014/main" id="{4E0F1808-7071-4627-AD0A-31727B7B6691}"/>
              </a:ext>
            </a:extLst>
          </p:cNvPr>
          <p:cNvSpPr txBox="1">
            <a:spLocks/>
          </p:cNvSpPr>
          <p:nvPr/>
        </p:nvSpPr>
        <p:spPr>
          <a:xfrm>
            <a:off x="6332740" y="6294798"/>
            <a:ext cx="5267248" cy="466789"/>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a:buNone/>
            </a:pPr>
            <a:r>
              <a:rPr lang="en-US" sz="1400" i="1">
                <a:latin typeface="Tahoma" panose="020B0604030504040204" pitchFamily="34" charset="0"/>
                <a:ea typeface="Tahoma" panose="020B0604030504040204" pitchFamily="34" charset="0"/>
                <a:cs typeface="Tahoma" panose="020B0604030504040204" pitchFamily="34" charset="0"/>
              </a:rPr>
              <a:t>Nguồn:  Số liệu được cập nhật tại https://ncov.moh.gov.vn/</a:t>
            </a:r>
          </a:p>
        </p:txBody>
      </p:sp>
    </p:spTree>
    <p:extLst>
      <p:ext uri="{BB962C8B-B14F-4D97-AF65-F5344CB8AC3E}">
        <p14:creationId xmlns:p14="http://schemas.microsoft.com/office/powerpoint/2010/main" val="4269348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340762" y="326044"/>
            <a:ext cx="11386639"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đến kinh tế thế giới</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259653" y="1646808"/>
            <a:ext cx="6451865" cy="5397623"/>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600">
                <a:latin typeface="Tahoma" panose="020B0604030504040204" pitchFamily="34" charset="0"/>
                <a:ea typeface="Tahoma" panose="020B0604030504040204" pitchFamily="34" charset="0"/>
                <a:cs typeface="Tahoma" panose="020B0604030504040204" pitchFamily="34" charset="0"/>
              </a:rPr>
              <a:t>C</a:t>
            </a:r>
            <a:r>
              <a:rPr lang="vi-VN" sz="2600">
                <a:latin typeface="Tahoma" panose="020B0604030504040204" pitchFamily="34" charset="0"/>
                <a:ea typeface="Tahoma" panose="020B0604030504040204" pitchFamily="34" charset="0"/>
                <a:cs typeface="Tahoma" panose="020B0604030504040204" pitchFamily="34" charset="0"/>
              </a:rPr>
              <a:t>ơ</a:t>
            </a:r>
            <a:r>
              <a:rPr lang="en-US" sz="2600">
                <a:latin typeface="Tahoma" panose="020B0604030504040204" pitchFamily="34" charset="0"/>
                <a:ea typeface="Tahoma" panose="020B0604030504040204" pitchFamily="34" charset="0"/>
                <a:cs typeface="Tahoma" panose="020B0604030504040204" pitchFamily="34" charset="0"/>
              </a:rPr>
              <a:t> chế tác động:</a:t>
            </a:r>
          </a:p>
          <a:p>
            <a:pPr lvl="1"/>
            <a:r>
              <a:rPr lang="en-US" sz="1800" u="sng">
                <a:latin typeface="Tahoma" panose="020B0604030504040204" pitchFamily="34" charset="0"/>
                <a:ea typeface="Tahoma" panose="020B0604030504040204" pitchFamily="34" charset="0"/>
                <a:cs typeface="Tahoma" panose="020B0604030504040204" pitchFamily="34" charset="0"/>
              </a:rPr>
              <a:t>Ảnh hưởng về phía cung:</a:t>
            </a:r>
          </a:p>
          <a:p>
            <a:pPr lvl="2"/>
            <a:r>
              <a:rPr lang="en-US" sz="1400">
                <a:latin typeface="Tahoma" panose="020B0604030504040204" pitchFamily="34" charset="0"/>
                <a:ea typeface="Tahoma" panose="020B0604030504040204" pitchFamily="34" charset="0"/>
                <a:cs typeface="Tahoma" panose="020B0604030504040204" pitchFamily="34" charset="0"/>
              </a:rPr>
              <a:t>Cách ly, hạn chế tiếp xúc, đóng cửa những hoạt động không thiết yếu làm giảm cung lao động và ngừng trệ hoạt động sản xuất.</a:t>
            </a:r>
          </a:p>
          <a:p>
            <a:pPr lvl="2"/>
            <a:r>
              <a:rPr lang="en-US" sz="1400">
                <a:latin typeface="Tahoma" panose="020B0604030504040204" pitchFamily="34" charset="0"/>
                <a:ea typeface="Tahoma" panose="020B0604030504040204" pitchFamily="34" charset="0"/>
                <a:cs typeface="Tahoma" panose="020B0604030504040204" pitchFamily="34" charset="0"/>
              </a:rPr>
              <a:t>Gián đoạn chuỗi cung ứng toàn cầu. Sự hồi phục của Trung Quốc không đủ để khôi phục chuỗi. </a:t>
            </a:r>
          </a:p>
          <a:p>
            <a:pPr lvl="1"/>
            <a:r>
              <a:rPr lang="en-US" sz="1800" u="sng">
                <a:latin typeface="Tahoma" panose="020B0604030504040204" pitchFamily="34" charset="0"/>
                <a:ea typeface="Tahoma" panose="020B0604030504040204" pitchFamily="34" charset="0"/>
                <a:cs typeface="Tahoma" panose="020B0604030504040204" pitchFamily="34" charset="0"/>
              </a:rPr>
              <a:t>Ảnh hưởng về phía cầu:</a:t>
            </a:r>
          </a:p>
          <a:p>
            <a:pPr lvl="2"/>
            <a:r>
              <a:rPr lang="en-US" sz="1400">
                <a:latin typeface="Tahoma" panose="020B0604030504040204" pitchFamily="34" charset="0"/>
                <a:ea typeface="Tahoma" panose="020B0604030504040204" pitchFamily="34" charset="0"/>
                <a:cs typeface="Tahoma" panose="020B0604030504040204" pitchFamily="34" charset="0"/>
              </a:rPr>
              <a:t>Khó dự báo</a:t>
            </a:r>
          </a:p>
          <a:p>
            <a:pPr lvl="2"/>
            <a:r>
              <a:rPr lang="en-US" sz="1400">
                <a:latin typeface="Tahoma" panose="020B0604030504040204" pitchFamily="34" charset="0"/>
                <a:ea typeface="Tahoma" panose="020B0604030504040204" pitchFamily="34" charset="0"/>
                <a:cs typeface="Tahoma" panose="020B0604030504040204" pitchFamily="34" charset="0"/>
              </a:rPr>
              <a:t>Các biện pháp ứng phó với dịch làm giảm cả cầu nội địa và xuất nhập khẩu</a:t>
            </a:r>
          </a:p>
          <a:p>
            <a:pPr lvl="2"/>
            <a:r>
              <a:rPr lang="en-US" sz="1400">
                <a:latin typeface="Tahoma" panose="020B0604030504040204" pitchFamily="34" charset="0"/>
                <a:ea typeface="Tahoma" panose="020B0604030504040204" pitchFamily="34" charset="0"/>
                <a:cs typeface="Tahoma" panose="020B0604030504040204" pitchFamily="34" charset="0"/>
              </a:rPr>
              <a:t>Doanh nghiệp ngừng sản xuất, ng</a:t>
            </a:r>
            <a:r>
              <a:rPr lang="vi-VN" sz="1400">
                <a:latin typeface="Tahoma" panose="020B0604030504040204" pitchFamily="34" charset="0"/>
                <a:ea typeface="Tahoma" panose="020B0604030504040204" pitchFamily="34" charset="0"/>
                <a:cs typeface="Tahoma" panose="020B0604030504040204" pitchFamily="34" charset="0"/>
              </a:rPr>
              <a:t>ư</a:t>
            </a:r>
            <a:r>
              <a:rPr lang="en-US" sz="1400">
                <a:latin typeface="Tahoma" panose="020B0604030504040204" pitchFamily="34" charset="0"/>
                <a:ea typeface="Tahoma" panose="020B0604030504040204" pitchFamily="34" charset="0"/>
                <a:cs typeface="Tahoma" panose="020B0604030504040204" pitchFamily="34" charset="0"/>
              </a:rPr>
              <a:t>ời lao động không có việc làm sẽ làm giảm cầu. Đặc biệt với khu vực SME và những người lao động tự do.</a:t>
            </a:r>
          </a:p>
          <a:p>
            <a:pPr lvl="2"/>
            <a:r>
              <a:rPr lang="en-US" sz="1400">
                <a:latin typeface="Tahoma" panose="020B0604030504040204" pitchFamily="34" charset="0"/>
                <a:ea typeface="Tahoma" panose="020B0604030504040204" pitchFamily="34" charset="0"/>
                <a:cs typeface="Tahoma" panose="020B0604030504040204" pitchFamily="34" charset="0"/>
              </a:rPr>
              <a:t>Giá trị tài sản của các hộ gia đình giảm mạnh làm giảm cầu (Các chỉ số chứng khoán đều giảm khoảng 30%).</a:t>
            </a:r>
          </a:p>
          <a:p>
            <a:pPr lvl="2"/>
            <a:r>
              <a:rPr lang="en-US" sz="1400">
                <a:latin typeface="Tahoma" panose="020B0604030504040204" pitchFamily="34" charset="0"/>
                <a:ea typeface="Tahoma" panose="020B0604030504040204" pitchFamily="34" charset="0"/>
                <a:cs typeface="Tahoma" panose="020B0604030504040204" pitchFamily="34" charset="0"/>
              </a:rPr>
              <a:t>Kỳ vọng tiêu cực làm giảm cầu do trì hoãn tiêu dùng và đầu t</a:t>
            </a:r>
            <a:r>
              <a:rPr lang="vi-VN" sz="1400">
                <a:latin typeface="Tahoma" panose="020B0604030504040204" pitchFamily="34" charset="0"/>
                <a:ea typeface="Tahoma" panose="020B0604030504040204" pitchFamily="34" charset="0"/>
                <a:cs typeface="Tahoma" panose="020B0604030504040204" pitchFamily="34" charset="0"/>
              </a:rPr>
              <a:t>ư</a:t>
            </a:r>
            <a:r>
              <a:rPr lang="en-US" sz="1400">
                <a:latin typeface="Tahoma" panose="020B0604030504040204" pitchFamily="34" charset="0"/>
                <a:ea typeface="Tahoma" panose="020B0604030504040204" pitchFamily="34" charset="0"/>
                <a:cs typeface="Tahoma" panose="020B0604030504040204" pitchFamily="34" charset="0"/>
              </a:rPr>
              <a:t>.</a:t>
            </a:r>
          </a:p>
          <a:p>
            <a:pPr lvl="2"/>
            <a:r>
              <a:rPr lang="en-US" sz="1400">
                <a:latin typeface="Tahoma" panose="020B0604030504040204" pitchFamily="34" charset="0"/>
                <a:ea typeface="Tahoma" panose="020B0604030504040204" pitchFamily="34" charset="0"/>
                <a:cs typeface="Tahoma" panose="020B0604030504040204" pitchFamily="34" charset="0"/>
              </a:rPr>
              <a:t>Khó khăn của khu vực doanh nghiệp có nguy c</a:t>
            </a:r>
            <a:r>
              <a:rPr lang="vi-VN" sz="1400">
                <a:latin typeface="Tahoma" panose="020B0604030504040204" pitchFamily="34" charset="0"/>
                <a:ea typeface="Tahoma" panose="020B0604030504040204" pitchFamily="34" charset="0"/>
                <a:cs typeface="Tahoma" panose="020B0604030504040204" pitchFamily="34" charset="0"/>
              </a:rPr>
              <a:t>ơ</a:t>
            </a:r>
            <a:r>
              <a:rPr lang="en-US" sz="1400">
                <a:latin typeface="Tahoma" panose="020B0604030504040204" pitchFamily="34" charset="0"/>
                <a:ea typeface="Tahoma" panose="020B0604030504040204" pitchFamily="34" charset="0"/>
                <a:cs typeface="Tahoma" panose="020B0604030504040204" pitchFamily="34" charset="0"/>
              </a:rPr>
              <a:t> lan sang khu vực tài chính và gây ra đổ vỡ hệ thống</a:t>
            </a:r>
          </a:p>
          <a:p>
            <a:endParaRPr lang="en-US" sz="1600">
              <a:latin typeface="Tahoma" panose="020B0604030504040204" pitchFamily="34" charset="0"/>
              <a:ea typeface="Tahoma" panose="020B0604030504040204" pitchFamily="34" charset="0"/>
              <a:cs typeface="Tahoma" panose="020B0604030504040204" pitchFamily="34" charset="0"/>
            </a:endParaRPr>
          </a:p>
          <a:p>
            <a:endParaRPr lang="en-US" sz="1600">
              <a:latin typeface="Tahoma" panose="020B0604030504040204" pitchFamily="34" charset="0"/>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B8A8E8C6-5607-4A4F-85AE-9639840AE098}"/>
              </a:ext>
            </a:extLst>
          </p:cNvPr>
          <p:cNvPicPr/>
          <p:nvPr/>
        </p:nvPicPr>
        <p:blipFill>
          <a:blip r:embed="rId2"/>
          <a:stretch>
            <a:fillRect/>
          </a:stretch>
        </p:blipFill>
        <p:spPr>
          <a:xfrm>
            <a:off x="6711518" y="2273575"/>
            <a:ext cx="5365515" cy="3876675"/>
          </a:xfrm>
          <a:prstGeom prst="rect">
            <a:avLst/>
          </a:prstGeom>
        </p:spPr>
      </p:pic>
      <p:sp>
        <p:nvSpPr>
          <p:cNvPr id="13" name="Content Placeholder 2">
            <a:extLst>
              <a:ext uri="{FF2B5EF4-FFF2-40B4-BE49-F238E27FC236}">
                <a16:creationId xmlns:a16="http://schemas.microsoft.com/office/drawing/2014/main" id="{FE09A650-2985-49DC-A125-C22B72CE296F}"/>
              </a:ext>
            </a:extLst>
          </p:cNvPr>
          <p:cNvSpPr>
            <a:spLocks noGrp="1"/>
          </p:cNvSpPr>
          <p:nvPr>
            <p:ph idx="1"/>
          </p:nvPr>
        </p:nvSpPr>
        <p:spPr>
          <a:xfrm>
            <a:off x="8124825" y="6304636"/>
            <a:ext cx="3952208" cy="466789"/>
          </a:xfrm>
        </p:spPr>
        <p:txBody>
          <a:bodyPr>
            <a:normAutofit/>
          </a:bodyPr>
          <a:lstStyle/>
          <a:p>
            <a:pPr marL="0" indent="0" algn="r">
              <a:buNone/>
            </a:pPr>
            <a:r>
              <a:rPr lang="en-US" sz="1200" i="1">
                <a:latin typeface="Tahoma" panose="020B0604030504040204" pitchFamily="34" charset="0"/>
                <a:ea typeface="Tahoma" panose="020B0604030504040204" pitchFamily="34" charset="0"/>
                <a:cs typeface="Tahoma" panose="020B0604030504040204" pitchFamily="34" charset="0"/>
              </a:rPr>
              <a:t>Nguồn: Global Value Chain Development Report 2019</a:t>
            </a:r>
            <a:endParaRPr lang="en-US" sz="1200">
              <a:latin typeface="Tahoma" panose="020B0604030504040204" pitchFamily="34" charset="0"/>
              <a:ea typeface="Tahoma" panose="020B0604030504040204" pitchFamily="34" charset="0"/>
              <a:cs typeface="Tahoma" panose="020B0604030504040204" pitchFamily="34" charset="0"/>
            </a:endParaRPr>
          </a:p>
        </p:txBody>
      </p:sp>
      <p:sp>
        <p:nvSpPr>
          <p:cNvPr id="15" name="Content Placeholder 2">
            <a:extLst>
              <a:ext uri="{FF2B5EF4-FFF2-40B4-BE49-F238E27FC236}">
                <a16:creationId xmlns:a16="http://schemas.microsoft.com/office/drawing/2014/main" id="{DA4E294C-6834-47AE-B623-FD72F501208D}"/>
              </a:ext>
            </a:extLst>
          </p:cNvPr>
          <p:cNvSpPr txBox="1">
            <a:spLocks/>
          </p:cNvSpPr>
          <p:nvPr/>
        </p:nvSpPr>
        <p:spPr>
          <a:xfrm>
            <a:off x="7418171" y="1652400"/>
            <a:ext cx="3952208" cy="466789"/>
          </a:xfrm>
          <a:prstGeom prst="rect">
            <a:avLst/>
          </a:prstGeom>
        </p:spPr>
        <p:txBody>
          <a:bodyPr vert="horz" lIns="91440" tIns="45720" rIns="91440" bIns="45720" rtlCol="0" anchor="ctr">
            <a:normAutofit fontScale="85000" lnSpcReduction="100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a:buNone/>
            </a:pPr>
            <a:r>
              <a:rPr lang="vi-VN" b="1"/>
              <a:t>Ba trung tâm của chuỗi giá trị toàn cầu</a:t>
            </a:r>
            <a:endParaRPr lang="en-US" sz="12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61847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319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đến kinh tế thế giới</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328475" y="1917577"/>
            <a:ext cx="5974671" cy="5149048"/>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1400">
                <a:latin typeface="Tahoma" panose="020B0604030504040204" pitchFamily="34" charset="0"/>
                <a:ea typeface="Tahoma" panose="020B0604030504040204" pitchFamily="34" charset="0"/>
                <a:cs typeface="Tahoma" panose="020B0604030504040204" pitchFamily="34" charset="0"/>
              </a:rPr>
              <a:t>Kinh tế toàn cầu có thể thiệt hại khoảng 1.000 tỷ USD với tăng trưởng kinh tế dưới 2% trong năm 2020. Kịch bản tồi tệ nhất, khoảng 2.000 tỷ USD và giảm tăng trưởng 0,5% (UNCTAD).</a:t>
            </a:r>
          </a:p>
          <a:p>
            <a:r>
              <a:rPr lang="en-US" sz="1400">
                <a:latin typeface="Tahoma" panose="020B0604030504040204" pitchFamily="34" charset="0"/>
                <a:ea typeface="Tahoma" panose="020B0604030504040204" pitchFamily="34" charset="0"/>
                <a:cs typeface="Tahoma" panose="020B0604030504040204" pitchFamily="34" charset="0"/>
              </a:rPr>
              <a:t>Tăng trưởng toàn cầu chỉ đạt khoảng 1%, (năm 2019 – 2,6%). Tăng trưởng của Mỹ giảm từ 2% xuống 1,3%, Trung Quốc giảm từ 5,9% xuống 4% (IIF).</a:t>
            </a:r>
          </a:p>
          <a:p>
            <a:r>
              <a:rPr lang="en-US" sz="1400">
                <a:latin typeface="Tahoma" panose="020B0604030504040204" pitchFamily="34" charset="0"/>
                <a:ea typeface="Tahoma" panose="020B0604030504040204" pitchFamily="34" charset="0"/>
                <a:cs typeface="Tahoma" panose="020B0604030504040204" pitchFamily="34" charset="0"/>
              </a:rPr>
              <a:t>Tăng trưởng toàn cầu giảm từ 0,5% đến 1,5%. Nhật và EU r</a:t>
            </a:r>
            <a:r>
              <a:rPr lang="vi-VN" sz="1400">
                <a:latin typeface="Tahoma" panose="020B0604030504040204" pitchFamily="34" charset="0"/>
                <a:ea typeface="Tahoma" panose="020B0604030504040204" pitchFamily="34" charset="0"/>
                <a:cs typeface="Tahoma" panose="020B0604030504040204" pitchFamily="34" charset="0"/>
              </a:rPr>
              <a:t>ơ</a:t>
            </a:r>
            <a:r>
              <a:rPr lang="en-US" sz="1400">
                <a:latin typeface="Tahoma" panose="020B0604030504040204" pitchFamily="34" charset="0"/>
                <a:ea typeface="Tahoma" panose="020B0604030504040204" pitchFamily="34" charset="0"/>
                <a:cs typeface="Tahoma" panose="020B0604030504040204" pitchFamily="34" charset="0"/>
              </a:rPr>
              <a:t>i vào suy thoái (OECD).</a:t>
            </a:r>
          </a:p>
          <a:p>
            <a:r>
              <a:rPr lang="en-US" sz="1400">
                <a:latin typeface="Tahoma" panose="020B0604030504040204" pitchFamily="34" charset="0"/>
                <a:ea typeface="Tahoma" panose="020B0604030504040204" pitchFamily="34" charset="0"/>
                <a:cs typeface="Tahoma" panose="020B0604030504040204" pitchFamily="34" charset="0"/>
              </a:rPr>
              <a:t>IMF điều chỉnh giảm dự báo tăng tr</a:t>
            </a:r>
            <a:r>
              <a:rPr lang="vi-VN" sz="1400">
                <a:latin typeface="Tahoma" panose="020B0604030504040204" pitchFamily="34" charset="0"/>
                <a:ea typeface="Tahoma" panose="020B0604030504040204" pitchFamily="34" charset="0"/>
                <a:cs typeface="Tahoma" panose="020B0604030504040204" pitchFamily="34" charset="0"/>
              </a:rPr>
              <a:t>ư</a:t>
            </a:r>
            <a:r>
              <a:rPr lang="en-US" sz="1400">
                <a:latin typeface="Tahoma" panose="020B0604030504040204" pitchFamily="34" charset="0"/>
                <a:ea typeface="Tahoma" panose="020B0604030504040204" pitchFamily="34" charset="0"/>
                <a:cs typeface="Tahoma" panose="020B0604030504040204" pitchFamily="34" charset="0"/>
              </a:rPr>
              <a:t>ởng 0,3%. HSBC điều chỉnh giảm 0,2%. </a:t>
            </a:r>
          </a:p>
          <a:p>
            <a:r>
              <a:rPr lang="en-US" sz="1400">
                <a:latin typeface="Tahoma" panose="020B0604030504040204" pitchFamily="34" charset="0"/>
                <a:ea typeface="Tahoma" panose="020B0604030504040204" pitchFamily="34" charset="0"/>
                <a:cs typeface="Tahoma" panose="020B0604030504040204" pitchFamily="34" charset="0"/>
              </a:rPr>
              <a:t>Oxford Economics ước tính kinh tế toàn cầu thiệt hại hơn 1.000 tỷ USD do năng suất lao động giảm, sản xuất đình đốn, chuỗi cung ứng bị gián đoạn, thương mại và đầu tư giảm, ngành du lịch bị tàn phá.</a:t>
            </a:r>
          </a:p>
          <a:p>
            <a:r>
              <a:rPr lang="en-US" sz="1400">
                <a:latin typeface="Tahoma" panose="020B0604030504040204" pitchFamily="34" charset="0"/>
                <a:ea typeface="Tahoma" panose="020B0604030504040204" pitchFamily="34" charset="0"/>
                <a:cs typeface="Tahoma" panose="020B0604030504040204" pitchFamily="34" charset="0"/>
              </a:rPr>
              <a:t>Bloomberg </a:t>
            </a:r>
            <a:r>
              <a:rPr lang="vi-VN" sz="1400">
                <a:latin typeface="Tahoma" panose="020B0604030504040204" pitchFamily="34" charset="0"/>
                <a:ea typeface="Tahoma" panose="020B0604030504040204" pitchFamily="34" charset="0"/>
                <a:cs typeface="Tahoma" panose="020B0604030504040204" pitchFamily="34" charset="0"/>
              </a:rPr>
              <a:t>ư</a:t>
            </a:r>
            <a:r>
              <a:rPr lang="en-US" sz="1400">
                <a:latin typeface="Tahoma" panose="020B0604030504040204" pitchFamily="34" charset="0"/>
                <a:ea typeface="Tahoma" panose="020B0604030504040204" pitchFamily="34" charset="0"/>
                <a:cs typeface="Tahoma" panose="020B0604030504040204" pitchFamily="34" charset="0"/>
              </a:rPr>
              <a:t>ớc tính ảnh hưởng của Covid-19 đến nền kinh tế toàn cầu có thể gấp 3 đến 4 lần so với dịch SARS. </a:t>
            </a:r>
          </a:p>
          <a:p>
            <a:r>
              <a:rPr lang="en-US" sz="1400">
                <a:latin typeface="Tahoma" panose="020B0604030504040204" pitchFamily="34" charset="0"/>
                <a:ea typeface="Tahoma" panose="020B0604030504040204" pitchFamily="34" charset="0"/>
                <a:cs typeface="Tahoma" panose="020B0604030504040204" pitchFamily="34" charset="0"/>
              </a:rPr>
              <a:t>Mức độ thiệt hại kinh tế sẽ phụ thuộc vào sự lan rộng của dịch bệnh; giảm từ 0,5% đến 1% GDP toàn cầu, với kịch bản xấu có thể là 1,5% (ADB).</a:t>
            </a:r>
          </a:p>
          <a:p>
            <a:pPr marL="0" indent="0">
              <a:buNone/>
            </a:pPr>
            <a:r>
              <a:rPr lang="en-US" sz="1400" i="1" u="sng">
                <a:latin typeface="Tahoma" panose="020B0604030504040204" pitchFamily="34" charset="0"/>
                <a:ea typeface="Tahoma" panose="020B0604030504040204" pitchFamily="34" charset="0"/>
                <a:cs typeface="Tahoma" panose="020B0604030504040204" pitchFamily="34" charset="0"/>
              </a:rPr>
              <a:t>Lưu ý: Các dự báo trên về c</a:t>
            </a:r>
            <a:r>
              <a:rPr lang="vi-VN" sz="1400" i="1" u="sng">
                <a:latin typeface="Tahoma" panose="020B0604030504040204" pitchFamily="34" charset="0"/>
                <a:ea typeface="Tahoma" panose="020B0604030504040204" pitchFamily="34" charset="0"/>
                <a:cs typeface="Tahoma" panose="020B0604030504040204" pitchFamily="34" charset="0"/>
              </a:rPr>
              <a:t>ơ</a:t>
            </a:r>
            <a:r>
              <a:rPr lang="en-US" sz="1400" i="1" u="sng">
                <a:latin typeface="Tahoma" panose="020B0604030504040204" pitchFamily="34" charset="0"/>
                <a:ea typeface="Tahoma" panose="020B0604030504040204" pitchFamily="34" charset="0"/>
                <a:cs typeface="Tahoma" panose="020B0604030504040204" pitchFamily="34" charset="0"/>
              </a:rPr>
              <a:t> bản dựa vào số liệu từ đầu tháng 03/2020 trở về tr</a:t>
            </a:r>
            <a:r>
              <a:rPr lang="vi-VN" sz="1400" i="1" u="sng">
                <a:latin typeface="Tahoma" panose="020B0604030504040204" pitchFamily="34" charset="0"/>
                <a:ea typeface="Tahoma" panose="020B0604030504040204" pitchFamily="34" charset="0"/>
                <a:cs typeface="Tahoma" panose="020B0604030504040204" pitchFamily="34" charset="0"/>
              </a:rPr>
              <a:t>ư</a:t>
            </a:r>
            <a:r>
              <a:rPr lang="en-US" sz="1400" i="1" u="sng">
                <a:latin typeface="Tahoma" panose="020B0604030504040204" pitchFamily="34" charset="0"/>
                <a:ea typeface="Tahoma" panose="020B0604030504040204" pitchFamily="34" charset="0"/>
                <a:cs typeface="Tahoma" panose="020B0604030504040204" pitchFamily="34" charset="0"/>
              </a:rPr>
              <a:t>ớc.</a:t>
            </a:r>
            <a:endParaRPr lang="en-US" sz="1400">
              <a:latin typeface="Tahoma" panose="020B0604030504040204" pitchFamily="34" charset="0"/>
              <a:ea typeface="Tahoma" panose="020B0604030504040204" pitchFamily="34" charset="0"/>
              <a:cs typeface="Tahoma" panose="020B0604030504040204" pitchFamily="34" charset="0"/>
            </a:endParaRPr>
          </a:p>
          <a:p>
            <a:endParaRPr lang="en-US" sz="1400">
              <a:latin typeface="Tahoma" panose="020B0604030504040204" pitchFamily="34" charset="0"/>
              <a:ea typeface="Tahoma" panose="020B0604030504040204" pitchFamily="34" charset="0"/>
              <a:cs typeface="Tahoma" panose="020B0604030504040204" pitchFamily="34" charset="0"/>
            </a:endParaRPr>
          </a:p>
          <a:p>
            <a:endParaRPr lang="en-US" sz="1400">
              <a:latin typeface="Tahoma" panose="020B0604030504040204" pitchFamily="34" charset="0"/>
              <a:ea typeface="Tahoma" panose="020B0604030504040204" pitchFamily="34" charset="0"/>
              <a:cs typeface="Tahoma" panose="020B0604030504040204" pitchFamily="34" charset="0"/>
            </a:endParaRPr>
          </a:p>
          <a:p>
            <a:endParaRPr lang="en-US" sz="1400">
              <a:latin typeface="Tahoma" panose="020B0604030504040204" pitchFamily="34" charset="0"/>
              <a:ea typeface="Tahoma" panose="020B0604030504040204" pitchFamily="34" charset="0"/>
              <a:cs typeface="Tahoma" panose="020B0604030504040204" pitchFamily="34" charset="0"/>
            </a:endParaRPr>
          </a:p>
        </p:txBody>
      </p:sp>
      <p:pic>
        <p:nvPicPr>
          <p:cNvPr id="10" name="Picture 9">
            <a:extLst>
              <a:ext uri="{FF2B5EF4-FFF2-40B4-BE49-F238E27FC236}">
                <a16:creationId xmlns:a16="http://schemas.microsoft.com/office/drawing/2014/main" id="{EA30AAE0-AB19-4A7A-BE2D-4FF2CFF523E9}"/>
              </a:ext>
            </a:extLst>
          </p:cNvPr>
          <p:cNvPicPr/>
          <p:nvPr/>
        </p:nvPicPr>
        <p:blipFill>
          <a:blip r:embed="rId2"/>
          <a:stretch>
            <a:fillRect/>
          </a:stretch>
        </p:blipFill>
        <p:spPr>
          <a:xfrm>
            <a:off x="6217329" y="1660124"/>
            <a:ext cx="5974671" cy="4037639"/>
          </a:xfrm>
          <a:prstGeom prst="rect">
            <a:avLst/>
          </a:prstGeom>
        </p:spPr>
      </p:pic>
      <p:sp>
        <p:nvSpPr>
          <p:cNvPr id="11" name="Content Placeholder 2">
            <a:extLst>
              <a:ext uri="{FF2B5EF4-FFF2-40B4-BE49-F238E27FC236}">
                <a16:creationId xmlns:a16="http://schemas.microsoft.com/office/drawing/2014/main" id="{4222DAE4-5718-4A06-A112-2D1973C64565}"/>
              </a:ext>
            </a:extLst>
          </p:cNvPr>
          <p:cNvSpPr txBox="1">
            <a:spLocks/>
          </p:cNvSpPr>
          <p:nvPr/>
        </p:nvSpPr>
        <p:spPr>
          <a:xfrm>
            <a:off x="7228560" y="1083381"/>
            <a:ext cx="3952208" cy="466789"/>
          </a:xfrm>
          <a:prstGeom prst="rect">
            <a:avLst/>
          </a:prstGeom>
        </p:spPr>
        <p:txBody>
          <a:bodyPr vert="horz" lIns="91440" tIns="45720" rIns="91440" bIns="45720" rtlCol="0" anchor="ctr">
            <a:normAutofit fontScale="77500" lnSpcReduction="200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pPr>
            <a:r>
              <a:rPr lang="vi-VN" b="1">
                <a:latin typeface="Tahoma" panose="020B0604030504040204" pitchFamily="34" charset="0"/>
                <a:ea typeface="Tahoma" panose="020B0604030504040204" pitchFamily="34" charset="0"/>
                <a:cs typeface="Tahoma" panose="020B0604030504040204" pitchFamily="34" charset="0"/>
              </a:rPr>
              <a:t>Dự báo tác động của </a:t>
            </a:r>
            <a:r>
              <a:rPr lang="en-US" b="1">
                <a:latin typeface="Tahoma" panose="020B0604030504040204" pitchFamily="34" charset="0"/>
                <a:ea typeface="Tahoma" panose="020B0604030504040204" pitchFamily="34" charset="0"/>
                <a:cs typeface="Tahoma" panose="020B0604030504040204" pitchFamily="34" charset="0"/>
              </a:rPr>
              <a:t>đại </a:t>
            </a:r>
            <a:r>
              <a:rPr lang="vi-VN" b="1">
                <a:latin typeface="Tahoma" panose="020B0604030504040204" pitchFamily="34" charset="0"/>
                <a:ea typeface="Tahoma" panose="020B0604030504040204" pitchFamily="34" charset="0"/>
                <a:cs typeface="Tahoma" panose="020B0604030504040204" pitchFamily="34" charset="0"/>
              </a:rPr>
              <a:t>dịch COVID-19 tới tăng trưởng của một số nước châu Á</a:t>
            </a:r>
            <a:endParaRPr lang="en-US" sz="1200">
              <a:latin typeface="Tahoma" panose="020B0604030504040204" pitchFamily="34" charset="0"/>
              <a:ea typeface="Tahoma" panose="020B0604030504040204" pitchFamily="34" charset="0"/>
              <a:cs typeface="Tahoma" panose="020B0604030504040204" pitchFamily="34" charset="0"/>
            </a:endParaRPr>
          </a:p>
        </p:txBody>
      </p:sp>
      <p:sp>
        <p:nvSpPr>
          <p:cNvPr id="12" name="Content Placeholder 2">
            <a:extLst>
              <a:ext uri="{FF2B5EF4-FFF2-40B4-BE49-F238E27FC236}">
                <a16:creationId xmlns:a16="http://schemas.microsoft.com/office/drawing/2014/main" id="{A40BF63E-5899-4464-9BA8-0CC29F49626F}"/>
              </a:ext>
            </a:extLst>
          </p:cNvPr>
          <p:cNvSpPr>
            <a:spLocks noGrp="1"/>
          </p:cNvSpPr>
          <p:nvPr>
            <p:ph idx="1"/>
          </p:nvPr>
        </p:nvSpPr>
        <p:spPr>
          <a:xfrm>
            <a:off x="6303146" y="5915404"/>
            <a:ext cx="5756131" cy="466789"/>
          </a:xfrm>
        </p:spPr>
        <p:txBody>
          <a:bodyPr>
            <a:noAutofit/>
          </a:bodyPr>
          <a:lstStyle/>
          <a:p>
            <a:pPr marL="0" indent="0">
              <a:buNone/>
            </a:pPr>
            <a:r>
              <a:rPr lang="en-US" sz="1200" i="1" u="sng">
                <a:latin typeface="Tahoma" panose="020B0604030504040204" pitchFamily="34" charset="0"/>
                <a:ea typeface="Tahoma" panose="020B0604030504040204" pitchFamily="34" charset="0"/>
                <a:cs typeface="Tahoma" panose="020B0604030504040204" pitchFamily="34" charset="0"/>
              </a:rPr>
              <a:t>L</a:t>
            </a:r>
            <a:r>
              <a:rPr lang="vi-VN" sz="1200" i="1" u="sng">
                <a:latin typeface="Tahoma" panose="020B0604030504040204" pitchFamily="34" charset="0"/>
                <a:ea typeface="Tahoma" panose="020B0604030504040204" pitchFamily="34" charset="0"/>
                <a:cs typeface="Tahoma" panose="020B0604030504040204" pitchFamily="34" charset="0"/>
              </a:rPr>
              <a:t>ư</a:t>
            </a:r>
            <a:r>
              <a:rPr lang="en-US" sz="1200" i="1" u="sng">
                <a:latin typeface="Tahoma" panose="020B0604030504040204" pitchFamily="34" charset="0"/>
                <a:ea typeface="Tahoma" panose="020B0604030504040204" pitchFamily="34" charset="0"/>
                <a:cs typeface="Tahoma" panose="020B0604030504040204" pitchFamily="34" charset="0"/>
              </a:rPr>
              <a:t>u ý:</a:t>
            </a:r>
            <a:r>
              <a:rPr lang="en-US" sz="1200" i="1">
                <a:latin typeface="Tahoma" panose="020B0604030504040204" pitchFamily="34" charset="0"/>
                <a:ea typeface="Tahoma" panose="020B0604030504040204" pitchFamily="34" charset="0"/>
                <a:cs typeface="Tahoma" panose="020B0604030504040204" pitchFamily="34" charset="0"/>
              </a:rPr>
              <a:t> các số liệu trên là mức độ giảm tăng tr</a:t>
            </a:r>
            <a:r>
              <a:rPr lang="vi-VN" sz="1200" i="1">
                <a:latin typeface="Tahoma" panose="020B0604030504040204" pitchFamily="34" charset="0"/>
                <a:ea typeface="Tahoma" panose="020B0604030504040204" pitchFamily="34" charset="0"/>
                <a:cs typeface="Tahoma" panose="020B0604030504040204" pitchFamily="34" charset="0"/>
              </a:rPr>
              <a:t>ư</a:t>
            </a:r>
            <a:r>
              <a:rPr lang="en-US" sz="1200" i="1">
                <a:latin typeface="Tahoma" panose="020B0604030504040204" pitchFamily="34" charset="0"/>
                <a:ea typeface="Tahoma" panose="020B0604030504040204" pitchFamily="34" charset="0"/>
                <a:cs typeface="Tahoma" panose="020B0604030504040204" pitchFamily="34" charset="0"/>
              </a:rPr>
              <a:t>ởng </a:t>
            </a:r>
          </a:p>
          <a:p>
            <a:pPr marL="0" indent="0" algn="r">
              <a:buNone/>
            </a:pPr>
            <a:r>
              <a:rPr lang="en-US" sz="1200" i="1">
                <a:latin typeface="Tahoma" panose="020B0604030504040204" pitchFamily="34" charset="0"/>
                <a:ea typeface="Tahoma" panose="020B0604030504040204" pitchFamily="34" charset="0"/>
                <a:cs typeface="Tahoma" panose="020B0604030504040204" pitchFamily="34" charset="0"/>
              </a:rPr>
              <a:t>Nguồn: ADB, 10/03/2020</a:t>
            </a:r>
            <a:endParaRPr lang="en-US" sz="12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44895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319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đến kinh tế thế giới</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01696" y="1422277"/>
            <a:ext cx="5974671" cy="2235323"/>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spcAft>
                <a:spcPts val="0"/>
              </a:spcAft>
            </a:pPr>
            <a:r>
              <a:rPr lang="en-US" sz="2000" u="sng">
                <a:latin typeface="Tahoma" panose="020B0604030504040204" pitchFamily="34" charset="0"/>
                <a:ea typeface="Tahoma" panose="020B0604030504040204" pitchFamily="34" charset="0"/>
                <a:cs typeface="Tahoma" panose="020B0604030504040204" pitchFamily="34" charset="0"/>
              </a:rPr>
              <a:t>Các dự báo gần nhất:</a:t>
            </a:r>
          </a:p>
          <a:p>
            <a:pPr lvl="1">
              <a:spcAft>
                <a:spcPts val="0"/>
              </a:spcAft>
            </a:pPr>
            <a:r>
              <a:rPr lang="vi-VN" sz="1600">
                <a:latin typeface="Tahoma" panose="020B0604030504040204" pitchFamily="34" charset="0"/>
                <a:ea typeface="Tahoma" panose="020B0604030504040204" pitchFamily="34" charset="0"/>
                <a:cs typeface="Tahoma" panose="020B0604030504040204" pitchFamily="34" charset="0"/>
              </a:rPr>
              <a:t>Sự hồi phục bước đầu này của Trung Quốc, cùng với việc Hàn Quốc đang dần kiểm soát tốt diễn tiễn của dịch bệnh, có thể coi là những tín hiệu tích cực ban đầu đối với chuỗi cung ứng toàn cầu. </a:t>
            </a:r>
            <a:endParaRPr lang="en-US" sz="1600">
              <a:latin typeface="Tahoma" panose="020B0604030504040204" pitchFamily="34" charset="0"/>
              <a:ea typeface="Tahoma" panose="020B0604030504040204" pitchFamily="34" charset="0"/>
              <a:cs typeface="Tahoma" panose="020B0604030504040204" pitchFamily="34" charset="0"/>
            </a:endParaRPr>
          </a:p>
          <a:p>
            <a:pPr lvl="1">
              <a:spcAft>
                <a:spcPts val="0"/>
              </a:spcAft>
            </a:pPr>
            <a:r>
              <a:rPr lang="en-US" sz="1600">
                <a:latin typeface="Tahoma" panose="020B0604030504040204" pitchFamily="34" charset="0"/>
                <a:ea typeface="Tahoma" panose="020B0604030504040204" pitchFamily="34" charset="0"/>
                <a:cs typeface="Tahoma" panose="020B0604030504040204" pitchFamily="34" charset="0"/>
              </a:rPr>
              <a:t>Tâm dịch thay đổi từ Trung Quốc sang các n</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ớc Châu Âu và Mỹ. Khác với các dự báo tr</a:t>
            </a:r>
            <a:r>
              <a:rPr lang="vi-VN" sz="1600">
                <a:latin typeface="Tahoma" panose="020B0604030504040204" pitchFamily="34" charset="0"/>
                <a:ea typeface="Tahoma" panose="020B0604030504040204" pitchFamily="34" charset="0"/>
                <a:cs typeface="Tahoma" panose="020B0604030504040204" pitchFamily="34" charset="0"/>
              </a:rPr>
              <a:t>ư</a:t>
            </a:r>
            <a:r>
              <a:rPr lang="en-US" sz="1600">
                <a:latin typeface="Tahoma" panose="020B0604030504040204" pitchFamily="34" charset="0"/>
                <a:ea typeface="Tahoma" panose="020B0604030504040204" pitchFamily="34" charset="0"/>
                <a:cs typeface="Tahoma" panose="020B0604030504040204" pitchFamily="34" charset="0"/>
              </a:rPr>
              <a:t>ớc đây khi xác định Trung Quốc là tâm dịch.</a:t>
            </a:r>
          </a:p>
          <a:p>
            <a:pPr lvl="1">
              <a:spcAft>
                <a:spcPts val="0"/>
              </a:spcAft>
            </a:pPr>
            <a:r>
              <a:rPr lang="en-US" sz="1600">
                <a:latin typeface="Tahoma" panose="020B0604030504040204" pitchFamily="34" charset="0"/>
                <a:ea typeface="Tahoma" panose="020B0604030504040204" pitchFamily="34" charset="0"/>
                <a:cs typeface="Tahoma" panose="020B0604030504040204" pitchFamily="34" charset="0"/>
              </a:rPr>
              <a:t>Tình trạng suy thoái trên diện rộng là hiện hữu.</a:t>
            </a:r>
          </a:p>
          <a:p>
            <a:pPr>
              <a:spcAft>
                <a:spcPts val="0"/>
              </a:spcAft>
            </a:pPr>
            <a:endParaRPr lang="en-US" sz="1600">
              <a:latin typeface="Tahoma" panose="020B0604030504040204" pitchFamily="34" charset="0"/>
              <a:ea typeface="Tahoma" panose="020B0604030504040204" pitchFamily="34" charset="0"/>
              <a:cs typeface="Tahoma" panose="020B0604030504040204" pitchFamily="34" charset="0"/>
            </a:endParaRPr>
          </a:p>
        </p:txBody>
      </p:sp>
      <p:pic>
        <p:nvPicPr>
          <p:cNvPr id="13" name="Picture 12">
            <a:extLst>
              <a:ext uri="{FF2B5EF4-FFF2-40B4-BE49-F238E27FC236}">
                <a16:creationId xmlns:a16="http://schemas.microsoft.com/office/drawing/2014/main" id="{C672F41B-ADB2-4AA8-B0ED-B11FF68A7509}"/>
              </a:ext>
            </a:extLst>
          </p:cNvPr>
          <p:cNvPicPr/>
          <p:nvPr/>
        </p:nvPicPr>
        <p:blipFill>
          <a:blip r:embed="rId2"/>
          <a:stretch>
            <a:fillRect/>
          </a:stretch>
        </p:blipFill>
        <p:spPr>
          <a:xfrm>
            <a:off x="6303645" y="741680"/>
            <a:ext cx="5471160" cy="2982595"/>
          </a:xfrm>
          <a:prstGeom prst="rect">
            <a:avLst/>
          </a:prstGeom>
        </p:spPr>
      </p:pic>
      <p:pic>
        <p:nvPicPr>
          <p:cNvPr id="14" name="Picture 13">
            <a:extLst>
              <a:ext uri="{FF2B5EF4-FFF2-40B4-BE49-F238E27FC236}">
                <a16:creationId xmlns:a16="http://schemas.microsoft.com/office/drawing/2014/main" id="{7DD670D1-42E0-4BB2-9A63-8E141BDD9D29}"/>
              </a:ext>
            </a:extLst>
          </p:cNvPr>
          <p:cNvPicPr/>
          <p:nvPr/>
        </p:nvPicPr>
        <p:blipFill>
          <a:blip r:embed="rId3"/>
          <a:stretch>
            <a:fillRect/>
          </a:stretch>
        </p:blipFill>
        <p:spPr>
          <a:xfrm>
            <a:off x="6303645" y="3733871"/>
            <a:ext cx="5471160" cy="2804160"/>
          </a:xfrm>
          <a:prstGeom prst="rect">
            <a:avLst/>
          </a:prstGeom>
        </p:spPr>
      </p:pic>
      <p:sp>
        <p:nvSpPr>
          <p:cNvPr id="15" name="Content Placeholder 2">
            <a:extLst>
              <a:ext uri="{FF2B5EF4-FFF2-40B4-BE49-F238E27FC236}">
                <a16:creationId xmlns:a16="http://schemas.microsoft.com/office/drawing/2014/main" id="{F1D93DB4-9A99-4BA5-B19B-2ECFE2EE3644}"/>
              </a:ext>
            </a:extLst>
          </p:cNvPr>
          <p:cNvSpPr>
            <a:spLocks noGrp="1"/>
          </p:cNvSpPr>
          <p:nvPr>
            <p:ph idx="1"/>
          </p:nvPr>
        </p:nvSpPr>
        <p:spPr>
          <a:xfrm>
            <a:off x="6313170" y="6461760"/>
            <a:ext cx="5471160" cy="396240"/>
          </a:xfrm>
        </p:spPr>
        <p:txBody>
          <a:bodyPr>
            <a:noAutofit/>
          </a:bodyPr>
          <a:lstStyle/>
          <a:p>
            <a:pPr marL="0" indent="0" algn="r">
              <a:buNone/>
            </a:pPr>
            <a:r>
              <a:rPr lang="en-US" sz="1200" i="1">
                <a:latin typeface="Tahoma" panose="020B0604030504040204" pitchFamily="34" charset="0"/>
                <a:ea typeface="Tahoma" panose="020B0604030504040204" pitchFamily="34" charset="0"/>
                <a:cs typeface="Tahoma" panose="020B0604030504040204" pitchFamily="34" charset="0"/>
              </a:rPr>
              <a:t>Nguồn: DB Global Market Research </a:t>
            </a:r>
            <a:r>
              <a:rPr lang="vi-VN" sz="1200" i="1">
                <a:latin typeface="Tahoma" panose="020B0604030504040204" pitchFamily="34" charset="0"/>
                <a:ea typeface="Tahoma" panose="020B0604030504040204" pitchFamily="34" charset="0"/>
                <a:cs typeface="Tahoma" panose="020B0604030504040204" pitchFamily="34" charset="0"/>
              </a:rPr>
              <a:t>(ngày 20/3/2020) </a:t>
            </a:r>
            <a:endParaRPr lang="en-US" sz="1200">
              <a:latin typeface="Tahoma" panose="020B0604030504040204" pitchFamily="34" charset="0"/>
              <a:ea typeface="Tahoma" panose="020B0604030504040204" pitchFamily="34" charset="0"/>
              <a:cs typeface="Tahoma" panose="020B0604030504040204" pitchFamily="34" charset="0"/>
            </a:endParaRPr>
          </a:p>
        </p:txBody>
      </p:sp>
      <p:sp>
        <p:nvSpPr>
          <p:cNvPr id="16" name="Content Placeholder 2">
            <a:extLst>
              <a:ext uri="{FF2B5EF4-FFF2-40B4-BE49-F238E27FC236}">
                <a16:creationId xmlns:a16="http://schemas.microsoft.com/office/drawing/2014/main" id="{DE3BF010-D821-4AB4-8BC1-AE8243A098F1}"/>
              </a:ext>
            </a:extLst>
          </p:cNvPr>
          <p:cNvSpPr txBox="1">
            <a:spLocks/>
          </p:cNvSpPr>
          <p:nvPr/>
        </p:nvSpPr>
        <p:spPr>
          <a:xfrm>
            <a:off x="774909" y="6461760"/>
            <a:ext cx="5471160" cy="396240"/>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a:buNone/>
            </a:pPr>
            <a:r>
              <a:rPr lang="en-US" sz="1200" i="1">
                <a:latin typeface="Tahoma" panose="020B0604030504040204" pitchFamily="34" charset="0"/>
                <a:ea typeface="Tahoma" panose="020B0604030504040204" pitchFamily="34" charset="0"/>
                <a:cs typeface="Tahoma" panose="020B0604030504040204" pitchFamily="34" charset="0"/>
              </a:rPr>
              <a:t>Nguồn: </a:t>
            </a:r>
            <a:r>
              <a:rPr lang="vi-VN" sz="1200" i="1">
                <a:latin typeface="Tahoma" panose="020B0604030504040204" pitchFamily="34" charset="0"/>
                <a:ea typeface="Tahoma" panose="020B0604030504040204" pitchFamily="34" charset="0"/>
                <a:cs typeface="Tahoma" panose="020B0604030504040204" pitchFamily="34" charset="0"/>
              </a:rPr>
              <a:t>FT research</a:t>
            </a:r>
            <a:endParaRPr lang="en-US" sz="1200">
              <a:latin typeface="Tahoma" panose="020B0604030504040204" pitchFamily="34" charset="0"/>
              <a:ea typeface="Tahoma" panose="020B0604030504040204" pitchFamily="34" charset="0"/>
              <a:cs typeface="Tahoma" panose="020B0604030504040204" pitchFamily="34" charset="0"/>
            </a:endParaRPr>
          </a:p>
        </p:txBody>
      </p:sp>
      <p:pic>
        <p:nvPicPr>
          <p:cNvPr id="10" name="Picture 9">
            <a:extLst>
              <a:ext uri="{FF2B5EF4-FFF2-40B4-BE49-F238E27FC236}">
                <a16:creationId xmlns:a16="http://schemas.microsoft.com/office/drawing/2014/main" id="{A0DC5286-B171-41ED-8A92-1AB12FF561AC}"/>
              </a:ext>
            </a:extLst>
          </p:cNvPr>
          <p:cNvPicPr/>
          <p:nvPr/>
        </p:nvPicPr>
        <p:blipFill>
          <a:blip r:embed="rId4"/>
          <a:stretch>
            <a:fillRect/>
          </a:stretch>
        </p:blipFill>
        <p:spPr>
          <a:xfrm>
            <a:off x="774909" y="3724275"/>
            <a:ext cx="5495186" cy="2813756"/>
          </a:xfrm>
          <a:prstGeom prst="rect">
            <a:avLst/>
          </a:prstGeom>
        </p:spPr>
      </p:pic>
    </p:spTree>
    <p:extLst>
      <p:ext uri="{BB962C8B-B14F-4D97-AF65-F5344CB8AC3E}">
        <p14:creationId xmlns:p14="http://schemas.microsoft.com/office/powerpoint/2010/main" val="860960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2D50B-B998-4CE2-A4E5-0CFFA18B958D}"/>
              </a:ext>
            </a:extLst>
          </p:cNvPr>
          <p:cNvSpPr>
            <a:spLocks noGrp="1"/>
          </p:cNvSpPr>
          <p:nvPr>
            <p:ph type="title"/>
          </p:nvPr>
        </p:nvSpPr>
        <p:spPr>
          <a:xfrm>
            <a:off x="401696" y="319969"/>
            <a:ext cx="11029616" cy="763412"/>
          </a:xfrm>
        </p:spPr>
        <p:txBody>
          <a:bodyPr/>
          <a:lstStyle/>
          <a:p>
            <a:r>
              <a:rPr lang="en-US">
                <a:latin typeface="Tahoma" panose="020B0604030504040204" pitchFamily="34" charset="0"/>
                <a:ea typeface="Tahoma" panose="020B0604030504040204" pitchFamily="34" charset="0"/>
                <a:cs typeface="Tahoma" panose="020B0604030504040204" pitchFamily="34" charset="0"/>
              </a:rPr>
              <a:t>Tác động đến kinh tế thế giới</a:t>
            </a:r>
          </a:p>
        </p:txBody>
      </p:sp>
      <p:sp>
        <p:nvSpPr>
          <p:cNvPr id="5" name="Content Placeholder 2">
            <a:extLst>
              <a:ext uri="{FF2B5EF4-FFF2-40B4-BE49-F238E27FC236}">
                <a16:creationId xmlns:a16="http://schemas.microsoft.com/office/drawing/2014/main" id="{EC3E4E65-4534-42E2-B6B8-F88AB3055556}"/>
              </a:ext>
            </a:extLst>
          </p:cNvPr>
          <p:cNvSpPr txBox="1">
            <a:spLocks/>
          </p:cNvSpPr>
          <p:nvPr/>
        </p:nvSpPr>
        <p:spPr>
          <a:xfrm>
            <a:off x="421713" y="771728"/>
            <a:ext cx="5974671" cy="188269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spcAft>
                <a:spcPts val="0"/>
              </a:spcAft>
            </a:pPr>
            <a:r>
              <a:rPr lang="en-US" sz="2000" u="sng">
                <a:latin typeface="Tahoma" panose="020B0604030504040204" pitchFamily="34" charset="0"/>
                <a:ea typeface="Tahoma" panose="020B0604030504040204" pitchFamily="34" charset="0"/>
                <a:cs typeface="Tahoma" panose="020B0604030504040204" pitchFamily="34" charset="0"/>
              </a:rPr>
              <a:t>Các dự báo gần nhất:</a:t>
            </a:r>
          </a:p>
          <a:p>
            <a:pPr lvl="1">
              <a:spcAft>
                <a:spcPts val="0"/>
              </a:spcAft>
            </a:pPr>
            <a:r>
              <a:rPr lang="en-US" sz="1700">
                <a:latin typeface="Tahoma" panose="020B0604030504040204" pitchFamily="34" charset="0"/>
                <a:ea typeface="Tahoma" panose="020B0604030504040204" pitchFamily="34" charset="0"/>
                <a:cs typeface="Tahoma" panose="020B0604030504040204" pitchFamily="34" charset="0"/>
              </a:rPr>
              <a:t>The Economist (ngày 26/03/2020) đ</a:t>
            </a:r>
            <a:r>
              <a:rPr lang="vi-VN" sz="1700">
                <a:latin typeface="Tahoma" panose="020B0604030504040204" pitchFamily="34" charset="0"/>
                <a:ea typeface="Tahoma" panose="020B0604030504040204" pitchFamily="34" charset="0"/>
                <a:cs typeface="Tahoma" panose="020B0604030504040204" pitchFamily="34" charset="0"/>
              </a:rPr>
              <a:t>ư</a:t>
            </a:r>
            <a:r>
              <a:rPr lang="en-US" sz="1700">
                <a:latin typeface="Tahoma" panose="020B0604030504040204" pitchFamily="34" charset="0"/>
                <a:ea typeface="Tahoma" panose="020B0604030504040204" pitchFamily="34" charset="0"/>
                <a:cs typeface="Tahoma" panose="020B0604030504040204" pitchFamily="34" charset="0"/>
              </a:rPr>
              <a:t>a ra dự báo về tình trạng suy thoái trên diện rộng ở hầu hết tất cả các quốc gia.</a:t>
            </a:r>
          </a:p>
        </p:txBody>
      </p:sp>
      <p:sp>
        <p:nvSpPr>
          <p:cNvPr id="15" name="Content Placeholder 2">
            <a:extLst>
              <a:ext uri="{FF2B5EF4-FFF2-40B4-BE49-F238E27FC236}">
                <a16:creationId xmlns:a16="http://schemas.microsoft.com/office/drawing/2014/main" id="{F1D93DB4-9A99-4BA5-B19B-2ECFE2EE3644}"/>
              </a:ext>
            </a:extLst>
          </p:cNvPr>
          <p:cNvSpPr>
            <a:spLocks noGrp="1"/>
          </p:cNvSpPr>
          <p:nvPr>
            <p:ph idx="1"/>
          </p:nvPr>
        </p:nvSpPr>
        <p:spPr>
          <a:xfrm>
            <a:off x="694579" y="6474592"/>
            <a:ext cx="5471160" cy="396240"/>
          </a:xfrm>
        </p:spPr>
        <p:txBody>
          <a:bodyPr>
            <a:noAutofit/>
          </a:bodyPr>
          <a:lstStyle/>
          <a:p>
            <a:pPr marL="0" indent="0" algn="r">
              <a:buNone/>
            </a:pPr>
            <a:r>
              <a:rPr lang="en-US" sz="1200" i="1">
                <a:latin typeface="Tahoma" panose="020B0604030504040204" pitchFamily="34" charset="0"/>
                <a:ea typeface="Tahoma" panose="020B0604030504040204" pitchFamily="34" charset="0"/>
                <a:cs typeface="Tahoma" panose="020B0604030504040204" pitchFamily="34" charset="0"/>
              </a:rPr>
              <a:t>Nguồn: The Economist Intelligence Unit</a:t>
            </a:r>
            <a:r>
              <a:rPr lang="vi-VN" sz="1200" i="1">
                <a:latin typeface="Tahoma" panose="020B0604030504040204" pitchFamily="34" charset="0"/>
                <a:ea typeface="Tahoma" panose="020B0604030504040204" pitchFamily="34" charset="0"/>
                <a:cs typeface="Tahoma" panose="020B0604030504040204" pitchFamily="34" charset="0"/>
              </a:rPr>
              <a:t> </a:t>
            </a:r>
            <a:endParaRPr lang="en-US" sz="120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a:extLst>
              <a:ext uri="{FF2B5EF4-FFF2-40B4-BE49-F238E27FC236}">
                <a16:creationId xmlns:a16="http://schemas.microsoft.com/office/drawing/2014/main" id="{C5184006-0F3A-434B-AF20-C69E34813B1A}"/>
              </a:ext>
            </a:extLst>
          </p:cNvPr>
          <p:cNvGraphicFramePr>
            <a:graphicFrameLocks noGrp="1"/>
          </p:cNvGraphicFramePr>
          <p:nvPr>
            <p:extLst>
              <p:ext uri="{D42A27DB-BD31-4B8C-83A1-F6EECF244321}">
                <p14:modId xmlns:p14="http://schemas.microsoft.com/office/powerpoint/2010/main" val="3543053405"/>
              </p:ext>
            </p:extLst>
          </p:nvPr>
        </p:nvGraphicFramePr>
        <p:xfrm>
          <a:off x="537295" y="2361761"/>
          <a:ext cx="5628443" cy="4176270"/>
        </p:xfrm>
        <a:graphic>
          <a:graphicData uri="http://schemas.openxmlformats.org/drawingml/2006/table">
            <a:tbl>
              <a:tblPr firstRow="1" firstCol="1" bandRow="1">
                <a:tableStyleId>{5C22544A-7EE6-4342-B048-85BDC9FD1C3A}</a:tableStyleId>
              </a:tblPr>
              <a:tblGrid>
                <a:gridCol w="1420598">
                  <a:extLst>
                    <a:ext uri="{9D8B030D-6E8A-4147-A177-3AD203B41FA5}">
                      <a16:colId xmlns:a16="http://schemas.microsoft.com/office/drawing/2014/main" val="1658778817"/>
                    </a:ext>
                  </a:extLst>
                </a:gridCol>
                <a:gridCol w="2201026">
                  <a:extLst>
                    <a:ext uri="{9D8B030D-6E8A-4147-A177-3AD203B41FA5}">
                      <a16:colId xmlns:a16="http://schemas.microsoft.com/office/drawing/2014/main" val="1696108150"/>
                    </a:ext>
                  </a:extLst>
                </a:gridCol>
                <a:gridCol w="2006819">
                  <a:extLst>
                    <a:ext uri="{9D8B030D-6E8A-4147-A177-3AD203B41FA5}">
                      <a16:colId xmlns:a16="http://schemas.microsoft.com/office/drawing/2014/main" val="1985633252"/>
                    </a:ext>
                  </a:extLst>
                </a:gridCol>
              </a:tblGrid>
              <a:tr h="613910">
                <a:tc>
                  <a:txBody>
                    <a:bodyPr/>
                    <a:lstStyle/>
                    <a:p>
                      <a:pPr marL="0" marR="0">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Quốc gia</a:t>
                      </a:r>
                    </a:p>
                  </a:txBody>
                  <a:tcPr marL="57142" marR="57142" marT="0" marB="0" anchor="ctr"/>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Tăng trưởng kinh tế theo dự báo ngày 26/03/2020</a:t>
                      </a:r>
                      <a:br>
                        <a:rPr lang="en-US" sz="1200">
                          <a:effectLst/>
                          <a:latin typeface="Tahoma" panose="020B0604030504040204" pitchFamily="34" charset="0"/>
                          <a:ea typeface="Tahoma" panose="020B0604030504040204" pitchFamily="34" charset="0"/>
                          <a:cs typeface="Tahoma" panose="020B0604030504040204" pitchFamily="34" charset="0"/>
                        </a:rPr>
                      </a:br>
                      <a:r>
                        <a:rPr lang="en-US" sz="1200">
                          <a:effectLst/>
                          <a:latin typeface="Tahoma" panose="020B0604030504040204" pitchFamily="34" charset="0"/>
                          <a:ea typeface="Tahoma" panose="020B0604030504040204" pitchFamily="34" charset="0"/>
                          <a:cs typeface="Tahoma" panose="020B0604030504040204" pitchFamily="34" charset="0"/>
                        </a:rPr>
                        <a:t>(%)</a:t>
                      </a:r>
                    </a:p>
                  </a:txBody>
                  <a:tcPr marL="57142" marR="57142" marT="0" marB="0" anchor="ctr"/>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Dự báo tăng trưởng trước khi dịch bùng phát</a:t>
                      </a:r>
                      <a:br>
                        <a:rPr lang="en-US" sz="1200">
                          <a:effectLst/>
                          <a:latin typeface="Tahoma" panose="020B0604030504040204" pitchFamily="34" charset="0"/>
                          <a:ea typeface="Tahoma" panose="020B0604030504040204" pitchFamily="34" charset="0"/>
                          <a:cs typeface="Tahoma" panose="020B0604030504040204" pitchFamily="34" charset="0"/>
                        </a:rPr>
                      </a:br>
                      <a:r>
                        <a:rPr lang="en-US" sz="1200">
                          <a:effectLst/>
                          <a:latin typeface="Tahoma" panose="020B0604030504040204" pitchFamily="34" charset="0"/>
                          <a:ea typeface="Tahoma" panose="020B0604030504040204" pitchFamily="34" charset="0"/>
                          <a:cs typeface="Tahoma" panose="020B0604030504040204" pitchFamily="34" charset="0"/>
                        </a:rPr>
                        <a:t>(%)</a:t>
                      </a:r>
                    </a:p>
                  </a:txBody>
                  <a:tcPr marL="57142" marR="57142" marT="0" marB="0" anchor="ctr"/>
                </a:tc>
                <a:extLst>
                  <a:ext uri="{0D108BD9-81ED-4DB2-BD59-A6C34878D82A}">
                    <a16:rowId xmlns:a16="http://schemas.microsoft.com/office/drawing/2014/main" val="2931406915"/>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Argentina</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-6.7</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-2</a:t>
                      </a:r>
                    </a:p>
                  </a:txBody>
                  <a:tcPr marL="57142" marR="57142" marT="0" marB="0" anchor="b"/>
                </a:tc>
                <a:extLst>
                  <a:ext uri="{0D108BD9-81ED-4DB2-BD59-A6C34878D82A}">
                    <a16:rowId xmlns:a16="http://schemas.microsoft.com/office/drawing/2014/main" val="47967287"/>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Australia</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-0.4</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2</a:t>
                      </a:r>
                    </a:p>
                  </a:txBody>
                  <a:tcPr marL="57142" marR="57142" marT="0" marB="0" anchor="b"/>
                </a:tc>
                <a:extLst>
                  <a:ext uri="{0D108BD9-81ED-4DB2-BD59-A6C34878D82A}">
                    <a16:rowId xmlns:a16="http://schemas.microsoft.com/office/drawing/2014/main" val="1532600362"/>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Brazil</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-5.5</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2.4</a:t>
                      </a:r>
                    </a:p>
                  </a:txBody>
                  <a:tcPr marL="57142" marR="57142" marT="0" marB="0" anchor="b"/>
                </a:tc>
                <a:extLst>
                  <a:ext uri="{0D108BD9-81ED-4DB2-BD59-A6C34878D82A}">
                    <a16:rowId xmlns:a16="http://schemas.microsoft.com/office/drawing/2014/main" val="2673476129"/>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Canada</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-1.3</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1.8</a:t>
                      </a:r>
                    </a:p>
                  </a:txBody>
                  <a:tcPr marL="57142" marR="57142" marT="0" marB="0" anchor="b"/>
                </a:tc>
                <a:extLst>
                  <a:ext uri="{0D108BD9-81ED-4DB2-BD59-A6C34878D82A}">
                    <a16:rowId xmlns:a16="http://schemas.microsoft.com/office/drawing/2014/main" val="791340408"/>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China</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1</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5.9</a:t>
                      </a:r>
                    </a:p>
                  </a:txBody>
                  <a:tcPr marL="57142" marR="57142" marT="0" marB="0" anchor="b"/>
                </a:tc>
                <a:extLst>
                  <a:ext uri="{0D108BD9-81ED-4DB2-BD59-A6C34878D82A}">
                    <a16:rowId xmlns:a16="http://schemas.microsoft.com/office/drawing/2014/main" val="35315913"/>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France</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-5</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a:t>
                      </a:r>
                    </a:p>
                  </a:txBody>
                  <a:tcPr marL="57142" marR="57142" marT="0" marB="0" anchor="b"/>
                </a:tc>
                <a:extLst>
                  <a:ext uri="{0D108BD9-81ED-4DB2-BD59-A6C34878D82A}">
                    <a16:rowId xmlns:a16="http://schemas.microsoft.com/office/drawing/2014/main" val="700367444"/>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Germany</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-6.8</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0.9</a:t>
                      </a:r>
                    </a:p>
                  </a:txBody>
                  <a:tcPr marL="57142" marR="57142" marT="0" marB="0" anchor="b"/>
                </a:tc>
                <a:extLst>
                  <a:ext uri="{0D108BD9-81ED-4DB2-BD59-A6C34878D82A}">
                    <a16:rowId xmlns:a16="http://schemas.microsoft.com/office/drawing/2014/main" val="2237412484"/>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India </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2.1</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6</a:t>
                      </a:r>
                    </a:p>
                  </a:txBody>
                  <a:tcPr marL="57142" marR="57142" marT="0" marB="0" anchor="b"/>
                </a:tc>
                <a:extLst>
                  <a:ext uri="{0D108BD9-81ED-4DB2-BD59-A6C34878D82A}">
                    <a16:rowId xmlns:a16="http://schemas.microsoft.com/office/drawing/2014/main" val="2613544774"/>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Indonesia</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5.1</a:t>
                      </a:r>
                    </a:p>
                  </a:txBody>
                  <a:tcPr marL="57142" marR="57142" marT="0" marB="0" anchor="b"/>
                </a:tc>
                <a:extLst>
                  <a:ext uri="{0D108BD9-81ED-4DB2-BD59-A6C34878D82A}">
                    <a16:rowId xmlns:a16="http://schemas.microsoft.com/office/drawing/2014/main" val="3990197602"/>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Italy</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-7</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0.4</a:t>
                      </a:r>
                    </a:p>
                  </a:txBody>
                  <a:tcPr marL="57142" marR="57142" marT="0" marB="0" anchor="b"/>
                </a:tc>
                <a:extLst>
                  <a:ext uri="{0D108BD9-81ED-4DB2-BD59-A6C34878D82A}">
                    <a16:rowId xmlns:a16="http://schemas.microsoft.com/office/drawing/2014/main" val="2070790005"/>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Japan</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-1.5</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0.4</a:t>
                      </a:r>
                    </a:p>
                  </a:txBody>
                  <a:tcPr marL="57142" marR="57142" marT="0" marB="0" anchor="b"/>
                </a:tc>
                <a:extLst>
                  <a:ext uri="{0D108BD9-81ED-4DB2-BD59-A6C34878D82A}">
                    <a16:rowId xmlns:a16="http://schemas.microsoft.com/office/drawing/2014/main" val="1808796769"/>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South Korea</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-1.8</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2.2</a:t>
                      </a:r>
                    </a:p>
                  </a:txBody>
                  <a:tcPr marL="57142" marR="57142" marT="0" marB="0" anchor="b"/>
                </a:tc>
                <a:extLst>
                  <a:ext uri="{0D108BD9-81ED-4DB2-BD59-A6C34878D82A}">
                    <a16:rowId xmlns:a16="http://schemas.microsoft.com/office/drawing/2014/main" val="3899254638"/>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Mexico</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-5.4</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1.1</a:t>
                      </a:r>
                    </a:p>
                  </a:txBody>
                  <a:tcPr marL="57142" marR="57142" marT="0" marB="0" anchor="b"/>
                </a:tc>
                <a:extLst>
                  <a:ext uri="{0D108BD9-81ED-4DB2-BD59-A6C34878D82A}">
                    <a16:rowId xmlns:a16="http://schemas.microsoft.com/office/drawing/2014/main" val="2873351606"/>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Russia</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-2</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1.6</a:t>
                      </a:r>
                    </a:p>
                  </a:txBody>
                  <a:tcPr marL="57142" marR="57142" marT="0" marB="0" anchor="b"/>
                </a:tc>
                <a:extLst>
                  <a:ext uri="{0D108BD9-81ED-4DB2-BD59-A6C34878D82A}">
                    <a16:rowId xmlns:a16="http://schemas.microsoft.com/office/drawing/2014/main" val="2702893791"/>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Saudi Arabia</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-5</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a:t>
                      </a:r>
                    </a:p>
                  </a:txBody>
                  <a:tcPr marL="57142" marR="57142" marT="0" marB="0" anchor="b"/>
                </a:tc>
                <a:extLst>
                  <a:ext uri="{0D108BD9-81ED-4DB2-BD59-A6C34878D82A}">
                    <a16:rowId xmlns:a16="http://schemas.microsoft.com/office/drawing/2014/main" val="3543478665"/>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South Africa</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-3</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1.4</a:t>
                      </a:r>
                    </a:p>
                  </a:txBody>
                  <a:tcPr marL="57142" marR="57142" marT="0" marB="0" anchor="b"/>
                </a:tc>
                <a:extLst>
                  <a:ext uri="{0D108BD9-81ED-4DB2-BD59-A6C34878D82A}">
                    <a16:rowId xmlns:a16="http://schemas.microsoft.com/office/drawing/2014/main" val="1889804837"/>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Turkey</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-3</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3.8</a:t>
                      </a:r>
                    </a:p>
                  </a:txBody>
                  <a:tcPr marL="57142" marR="57142" marT="0" marB="0" anchor="b"/>
                </a:tc>
                <a:extLst>
                  <a:ext uri="{0D108BD9-81ED-4DB2-BD59-A6C34878D82A}">
                    <a16:rowId xmlns:a16="http://schemas.microsoft.com/office/drawing/2014/main" val="1834252517"/>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UK</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-5</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1.1</a:t>
                      </a:r>
                    </a:p>
                  </a:txBody>
                  <a:tcPr marL="57142" marR="57142" marT="0" marB="0" anchor="b"/>
                </a:tc>
                <a:extLst>
                  <a:ext uri="{0D108BD9-81ED-4DB2-BD59-A6C34878D82A}">
                    <a16:rowId xmlns:a16="http://schemas.microsoft.com/office/drawing/2014/main" val="2127600175"/>
                  </a:ext>
                </a:extLst>
              </a:tr>
              <a:tr h="172685">
                <a:tc>
                  <a:txBody>
                    <a:bodyPr/>
                    <a:lstStyle/>
                    <a:p>
                      <a:pPr marL="0" marR="0">
                        <a:lnSpc>
                          <a:spcPct val="107000"/>
                        </a:lnSpc>
                        <a:spcBef>
                          <a:spcPts val="0"/>
                        </a:spcBef>
                        <a:spcAft>
                          <a:spcPts val="0"/>
                        </a:spcAft>
                      </a:pPr>
                      <a:r>
                        <a:rPr lang="en-US" sz="1200" b="0">
                          <a:effectLst/>
                          <a:latin typeface="Tahoma" panose="020B0604030504040204" pitchFamily="34" charset="0"/>
                          <a:ea typeface="Tahoma" panose="020B0604030504040204" pitchFamily="34" charset="0"/>
                          <a:cs typeface="Tahoma" panose="020B0604030504040204" pitchFamily="34" charset="0"/>
                        </a:rPr>
                        <a:t>US</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-2.8</a:t>
                      </a:r>
                    </a:p>
                  </a:txBody>
                  <a:tcPr marL="57142" marR="57142" marT="0" marB="0" anchor="b"/>
                </a:tc>
                <a:tc>
                  <a:txBody>
                    <a:bodyPr/>
                    <a:lstStyle/>
                    <a:p>
                      <a:pPr marL="0" marR="0" algn="ctr">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1.7</a:t>
                      </a:r>
                    </a:p>
                  </a:txBody>
                  <a:tcPr marL="57142" marR="57142" marT="0" marB="0" anchor="b"/>
                </a:tc>
                <a:extLst>
                  <a:ext uri="{0D108BD9-81ED-4DB2-BD59-A6C34878D82A}">
                    <a16:rowId xmlns:a16="http://schemas.microsoft.com/office/drawing/2014/main" val="1346566712"/>
                  </a:ext>
                </a:extLst>
              </a:tr>
              <a:tr h="172685">
                <a:tc>
                  <a:txBody>
                    <a:bodyPr/>
                    <a:lstStyle/>
                    <a:p>
                      <a:pPr marL="0" marR="0">
                        <a:lnSpc>
                          <a:spcPct val="107000"/>
                        </a:lnSpc>
                        <a:spcBef>
                          <a:spcPts val="0"/>
                        </a:spcBef>
                        <a:spcAft>
                          <a:spcPts val="0"/>
                        </a:spcAft>
                      </a:pPr>
                      <a:r>
                        <a:rPr lang="en-US" sz="1200">
                          <a:effectLst/>
                          <a:latin typeface="Tahoma" panose="020B0604030504040204" pitchFamily="34" charset="0"/>
                          <a:ea typeface="Tahoma" panose="020B0604030504040204" pitchFamily="34" charset="0"/>
                          <a:cs typeface="Tahoma" panose="020B0604030504040204" pitchFamily="34" charset="0"/>
                        </a:rPr>
                        <a:t>Global </a:t>
                      </a:r>
                    </a:p>
                  </a:txBody>
                  <a:tcPr marL="57142" marR="57142" marT="0" marB="0" anchor="b"/>
                </a:tc>
                <a:tc>
                  <a:txBody>
                    <a:bodyPr/>
                    <a:lstStyle/>
                    <a:p>
                      <a:pPr marL="0" marR="0" algn="ctr">
                        <a:lnSpc>
                          <a:spcPct val="107000"/>
                        </a:lnSpc>
                        <a:spcBef>
                          <a:spcPts val="0"/>
                        </a:spcBef>
                        <a:spcAft>
                          <a:spcPts val="0"/>
                        </a:spcAft>
                      </a:pPr>
                      <a:r>
                        <a:rPr lang="en-US" sz="1200" b="1">
                          <a:solidFill>
                            <a:srgbClr val="FF0000"/>
                          </a:solidFill>
                          <a:effectLst/>
                          <a:latin typeface="Tahoma" panose="020B0604030504040204" pitchFamily="34" charset="0"/>
                          <a:ea typeface="Tahoma" panose="020B0604030504040204" pitchFamily="34" charset="0"/>
                          <a:cs typeface="Tahoma" panose="020B0604030504040204" pitchFamily="34" charset="0"/>
                        </a:rPr>
                        <a:t>-2.2</a:t>
                      </a:r>
                    </a:p>
                  </a:txBody>
                  <a:tcPr marL="57142" marR="57142" marT="0" marB="0" anchor="b"/>
                </a:tc>
                <a:tc>
                  <a:txBody>
                    <a:bodyPr/>
                    <a:lstStyle/>
                    <a:p>
                      <a:pPr marL="0" marR="0" algn="ctr">
                        <a:lnSpc>
                          <a:spcPct val="107000"/>
                        </a:lnSpc>
                        <a:spcBef>
                          <a:spcPts val="0"/>
                        </a:spcBef>
                        <a:spcAft>
                          <a:spcPts val="0"/>
                        </a:spcAft>
                      </a:pPr>
                      <a:r>
                        <a:rPr lang="en-US" sz="1200" b="1">
                          <a:effectLst/>
                          <a:latin typeface="Tahoma" panose="020B0604030504040204" pitchFamily="34" charset="0"/>
                          <a:ea typeface="Tahoma" panose="020B0604030504040204" pitchFamily="34" charset="0"/>
                          <a:cs typeface="Tahoma" panose="020B0604030504040204" pitchFamily="34" charset="0"/>
                        </a:rPr>
                        <a:t>2.3</a:t>
                      </a:r>
                    </a:p>
                  </a:txBody>
                  <a:tcPr marL="57142" marR="57142" marT="0" marB="0" anchor="b"/>
                </a:tc>
                <a:extLst>
                  <a:ext uri="{0D108BD9-81ED-4DB2-BD59-A6C34878D82A}">
                    <a16:rowId xmlns:a16="http://schemas.microsoft.com/office/drawing/2014/main" val="477532460"/>
                  </a:ext>
                </a:extLst>
              </a:tr>
            </a:tbl>
          </a:graphicData>
        </a:graphic>
      </p:graphicFrame>
      <p:sp>
        <p:nvSpPr>
          <p:cNvPr id="10" name="Content Placeholder 2">
            <a:extLst>
              <a:ext uri="{FF2B5EF4-FFF2-40B4-BE49-F238E27FC236}">
                <a16:creationId xmlns:a16="http://schemas.microsoft.com/office/drawing/2014/main" id="{A91A344D-2F54-4D2C-B09D-DB2B61B27B4D}"/>
              </a:ext>
            </a:extLst>
          </p:cNvPr>
          <p:cNvSpPr txBox="1">
            <a:spLocks/>
          </p:cNvSpPr>
          <p:nvPr/>
        </p:nvSpPr>
        <p:spPr>
          <a:xfrm>
            <a:off x="5935093" y="504268"/>
            <a:ext cx="5974671" cy="1029172"/>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spcAft>
                <a:spcPts val="0"/>
              </a:spcAft>
            </a:pPr>
            <a:r>
              <a:rPr lang="en-US" sz="1700">
                <a:latin typeface="Tahoma" panose="020B0604030504040204" pitchFamily="34" charset="0"/>
                <a:ea typeface="Tahoma" panose="020B0604030504040204" pitchFamily="34" charset="0"/>
                <a:cs typeface="Tahoma" panose="020B0604030504040204" pitchFamily="34" charset="0"/>
              </a:rPr>
              <a:t>McKinsey (ngày 25/03/2020) xây dựng 2 kịch bản dự báo và cho rằng các quốc gia có mức tăng tr</a:t>
            </a:r>
            <a:r>
              <a:rPr lang="vi-VN" sz="1700">
                <a:latin typeface="Tahoma" panose="020B0604030504040204" pitchFamily="34" charset="0"/>
                <a:ea typeface="Tahoma" panose="020B0604030504040204" pitchFamily="34" charset="0"/>
                <a:cs typeface="Tahoma" panose="020B0604030504040204" pitchFamily="34" charset="0"/>
              </a:rPr>
              <a:t>ư</a:t>
            </a:r>
            <a:r>
              <a:rPr lang="en-US" sz="1700">
                <a:latin typeface="Tahoma" panose="020B0604030504040204" pitchFamily="34" charset="0"/>
                <a:ea typeface="Tahoma" panose="020B0604030504040204" pitchFamily="34" charset="0"/>
                <a:cs typeface="Tahoma" panose="020B0604030504040204" pitchFamily="34" charset="0"/>
              </a:rPr>
              <a:t>ởng âm trong năm 2020.</a:t>
            </a:r>
          </a:p>
        </p:txBody>
      </p:sp>
      <p:pic>
        <p:nvPicPr>
          <p:cNvPr id="4" name="Picture 3">
            <a:extLst>
              <a:ext uri="{FF2B5EF4-FFF2-40B4-BE49-F238E27FC236}">
                <a16:creationId xmlns:a16="http://schemas.microsoft.com/office/drawing/2014/main" id="{E65B9A04-2243-463D-92DA-23B80CECDC92}"/>
              </a:ext>
            </a:extLst>
          </p:cNvPr>
          <p:cNvPicPr>
            <a:picLocks noChangeAspect="1"/>
          </p:cNvPicPr>
          <p:nvPr/>
        </p:nvPicPr>
        <p:blipFill>
          <a:blip r:embed="rId2"/>
          <a:stretch>
            <a:fillRect/>
          </a:stretch>
        </p:blipFill>
        <p:spPr>
          <a:xfrm>
            <a:off x="6396384" y="1393988"/>
            <a:ext cx="5540220" cy="5464012"/>
          </a:xfrm>
          <a:prstGeom prst="rect">
            <a:avLst/>
          </a:prstGeom>
        </p:spPr>
      </p:pic>
    </p:spTree>
    <p:extLst>
      <p:ext uri="{BB962C8B-B14F-4D97-AF65-F5344CB8AC3E}">
        <p14:creationId xmlns:p14="http://schemas.microsoft.com/office/powerpoint/2010/main" val="407275632"/>
      </p:ext>
    </p:extLst>
  </p:cSld>
  <p:clrMapOvr>
    <a:masterClrMapping/>
  </p:clrMapOvr>
</p:sld>
</file>

<file path=ppt/theme/theme1.xml><?xml version="1.0" encoding="utf-8"?>
<a:theme xmlns:a="http://schemas.openxmlformats.org/drawingml/2006/main" name="DividendVTI">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289AE2-D2AE-49D1-AFAC-3A79F6794255}">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927BD4C1-B6B1-4715-ABF9-E660A51A4EA0}">
  <ds:schemaRefs>
    <ds:schemaRef ds:uri="http://schemas.microsoft.com/sharepoint/v3/contenttype/forms"/>
  </ds:schemaRefs>
</ds:datastoreItem>
</file>

<file path=customXml/itemProps3.xml><?xml version="1.0" encoding="utf-8"?>
<ds:datastoreItem xmlns:ds="http://schemas.openxmlformats.org/officeDocument/2006/customXml" ds:itemID="{41E7CA09-9778-4414-AE97-8064B12DA3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8178</Words>
  <Application>Microsoft Office PowerPoint</Application>
  <PresentationFormat>Widescreen</PresentationFormat>
  <Paragraphs>502</Paragraphs>
  <Slides>40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Calibri</vt:lpstr>
      <vt:lpstr>Franklin Gothic Book</vt:lpstr>
      <vt:lpstr>Franklin Gothic Demi</vt:lpstr>
      <vt:lpstr>Symbol</vt:lpstr>
      <vt:lpstr>Tahoma</vt:lpstr>
      <vt:lpstr>Times New Roman</vt:lpstr>
      <vt:lpstr>Wingdings</vt:lpstr>
      <vt:lpstr>Wingdings 2</vt:lpstr>
      <vt:lpstr>DividendVTI</vt:lpstr>
      <vt:lpstr>Đại dịch Covid-19 và tác động đối với nền kinh tế Việt Nam</vt:lpstr>
      <vt:lpstr>Nội dung</vt:lpstr>
      <vt:lpstr>Tổng quan về tình hình đại dịch covid-19</vt:lpstr>
      <vt:lpstr>Tổng quan về tình hình đại dịch covid-19</vt:lpstr>
      <vt:lpstr>Việt Nam</vt:lpstr>
      <vt:lpstr>Tác động đến kinh tế thế giới</vt:lpstr>
      <vt:lpstr>Tác động đến kinh tế thế giới</vt:lpstr>
      <vt:lpstr>Tác động đến kinh tế thế giới</vt:lpstr>
      <vt:lpstr>Tác động đến kinh tế thế giới</vt:lpstr>
      <vt:lpstr>Tác động đến kinh tế thế giới</vt:lpstr>
      <vt:lpstr>Phản ứng chính sách</vt:lpstr>
      <vt:lpstr>Phản ứng chính sách</vt:lpstr>
      <vt:lpstr>Bài học kinh nghiệm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Tác động của covid-19 đến nền kinh tế việt nam</vt:lpstr>
      <vt:lpstr>Những Hành động của chính phủ việt nam</vt:lpstr>
      <vt:lpstr>Những Hành động của chính phủ việt nam</vt:lpstr>
      <vt:lpstr>Những Hành động của chính phủ việt nam</vt:lpstr>
      <vt:lpstr>Những Hành động của chính phủ việt nam</vt:lpstr>
      <vt:lpstr>Một số khuyến nghị chính sách</vt:lpstr>
      <vt:lpstr>Một số khuyến nghị chính sách</vt:lpstr>
      <vt:lpstr>Một số khuyến nghị chính sách</vt:lpstr>
      <vt:lpstr>Một số khuyến nghị chính sách</vt:lpstr>
      <vt:lpstr>Một số khuyến nghị chính sách</vt:lpstr>
      <vt:lpstr>Một số khuyến nghị chính sách</vt:lpstr>
      <vt:lpstr>Một số khuyến nghị chính sách</vt:lpstr>
      <vt:lpstr>Các giải pháp cụ thể</vt:lpstr>
      <vt:lpstr>Các giải pháp cụ thể</vt:lpstr>
      <vt:lpstr>Kịp thời – hiệu quả – bền vững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2020-03-24T09:35:03Z</dcterms:created>
  <dcterms:modified xsi:type="dcterms:W3CDTF">2020-04-03T10:44:48Z</dcterms:modified>
</cp:coreProperties>
</file>